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totajs" initials="L" lastIdx="9" clrIdx="0">
    <p:extLst>
      <p:ext uri="{19B8F6BF-5375-455C-9EA6-DF929625EA0E}">
        <p15:presenceInfo xmlns:p15="http://schemas.microsoft.com/office/powerpoint/2012/main" userId="Lietotaj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8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8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6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5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1E3F-951E-494B-87C8-7CBD2FDDAF8E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247F4-8C6E-4F5A-9B42-AE5927525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528392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/>
          <a:lstStyle/>
          <a:p>
            <a:r>
              <a:rPr lang="lv-LV" b="1" dirty="0" smtClean="0"/>
              <a:t>Veselīga uztura šķīvis</a:t>
            </a:r>
            <a:endParaRPr lang="en-US" b="1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75556" y="260648"/>
            <a:ext cx="6592887" cy="1010220"/>
            <a:chOff x="715" y="1238"/>
            <a:chExt cx="10383" cy="14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LLU-Logo_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51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Ūdens - neaizmirsti padzerties!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66967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2400" dirty="0" smtClean="0"/>
              <a:t>Ūdens ir katrā cilvēka ķermeņa šūnā, un pieaugušā cilvēkā tas ir līdz 60 % no kopējās ķermeņa masas.</a:t>
            </a:r>
          </a:p>
          <a:p>
            <a:pPr algn="just"/>
            <a:endParaRPr lang="lv-LV" sz="2400" dirty="0" smtClean="0"/>
          </a:p>
          <a:p>
            <a:pPr algn="just"/>
            <a:r>
              <a:rPr lang="lv-LV" sz="2400" b="1" dirty="0" smtClean="0"/>
              <a:t>Cilvēka organisms neuzkrāj ūdeni, tāpēc tas regulāri jādzer. </a:t>
            </a:r>
          </a:p>
          <a:p>
            <a:pPr algn="just"/>
            <a:endParaRPr lang="lv-LV" sz="2400" b="1" dirty="0" smtClean="0"/>
          </a:p>
          <a:p>
            <a:pPr algn="just"/>
            <a:r>
              <a:rPr lang="lv-LV" sz="2400" dirty="0" smtClean="0"/>
              <a:t>Ūdens aizsargā locītavas, regulē ķermeņa temperatūru, izvada organismam nevajadzīgās vielas, mitrina ādu, uzlabo asinscirkulāciju.</a:t>
            </a:r>
          </a:p>
          <a:p>
            <a:endParaRPr 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75556" y="5878302"/>
            <a:ext cx="6592887" cy="938212"/>
            <a:chOff x="715" y="1238"/>
            <a:chExt cx="10383" cy="14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LLU-Logo_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AttÄlu rezultÄti vaicÄjumam âwater clipart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44824"/>
            <a:ext cx="1225986" cy="263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4869160"/>
            <a:ext cx="37444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 smtClean="0">
                <a:latin typeface="Calibri Light" panose="020F0302020204030204" pitchFamily="34" charset="0"/>
              </a:rPr>
              <a:t>Dienas laikā tev vajadzētu izdzert apmēram </a:t>
            </a:r>
            <a:r>
              <a:rPr lang="lv-LV" b="1" dirty="0" smtClean="0">
                <a:latin typeface="Calibri Light" panose="020F0302020204030204" pitchFamily="34" charset="0"/>
              </a:rPr>
              <a:t>1,5 litrus </a:t>
            </a:r>
            <a:r>
              <a:rPr lang="lv-LV" dirty="0" smtClean="0">
                <a:latin typeface="Calibri Light" panose="020F0302020204030204" pitchFamily="34" charset="0"/>
              </a:rPr>
              <a:t>ūdens </a:t>
            </a:r>
            <a:r>
              <a:rPr lang="lv-LV" dirty="0" smtClean="0">
                <a:latin typeface="Calibri Light" panose="020F0302020204030204" pitchFamily="34" charset="0"/>
              </a:rPr>
              <a:t>jeb </a:t>
            </a:r>
            <a:r>
              <a:rPr lang="lv-LV" b="1" dirty="0" smtClean="0">
                <a:latin typeface="Calibri Light" panose="020F0302020204030204" pitchFamily="34" charset="0"/>
              </a:rPr>
              <a:t>7</a:t>
            </a:r>
            <a:r>
              <a:rPr lang="lv-LV" dirty="0" smtClean="0">
                <a:latin typeface="Calibri Light" panose="020F0302020204030204" pitchFamily="34" charset="0"/>
              </a:rPr>
              <a:t> glāzes!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424" y="-99392"/>
            <a:ext cx="7272808" cy="1143000"/>
          </a:xfrm>
        </p:spPr>
        <p:txBody>
          <a:bodyPr>
            <a:normAutofit/>
          </a:bodyPr>
          <a:lstStyle/>
          <a:p>
            <a:r>
              <a:rPr lang="lv-LV" sz="4000" dirty="0" smtClean="0"/>
              <a:t>Veselīgais našķu šķīvis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23528" y="692696"/>
            <a:ext cx="7380312" cy="4697531"/>
            <a:chOff x="0" y="908720"/>
            <a:chExt cx="7380312" cy="469753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772816"/>
              <a:ext cx="3528392" cy="2969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loud 3"/>
            <p:cNvSpPr/>
            <p:nvPr/>
          </p:nvSpPr>
          <p:spPr>
            <a:xfrm>
              <a:off x="0" y="908720"/>
              <a:ext cx="3275856" cy="2325443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1560" y="1268760"/>
              <a:ext cx="259228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dirty="0" smtClean="0"/>
                <a:t>Tumšā šokolāde, pilngraudu cepumi, žāvēti augļi, augļu un ogu sukādes, augļu sulas marmelādes</a:t>
              </a:r>
              <a:endParaRPr lang="en-US" sz="2000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762418" y="3734043"/>
              <a:ext cx="2232248" cy="1872208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8" y="4258256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dirty="0" smtClean="0"/>
                <a:t>Rieksti, sēklas un sieri</a:t>
              </a:r>
              <a:endParaRPr lang="en-US" sz="2000" dirty="0"/>
            </a:p>
          </p:txBody>
        </p:sp>
        <p:sp>
          <p:nvSpPr>
            <p:cNvPr id="9" name="Cloud 8"/>
            <p:cNvSpPr/>
            <p:nvPr/>
          </p:nvSpPr>
          <p:spPr>
            <a:xfrm>
              <a:off x="4788024" y="1217939"/>
              <a:ext cx="2592288" cy="1851021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080" y="1772816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dirty="0" smtClean="0"/>
                <a:t>Augļi un ogas</a:t>
              </a:r>
              <a:endParaRPr lang="en-US" sz="2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02170" y="4797152"/>
            <a:ext cx="604183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Izmanto šķīvja principu arī tad, kad našķējies!</a:t>
            </a:r>
            <a:r>
              <a:rPr lang="lv-LV" sz="2400" dirty="0" smtClean="0"/>
              <a:t> Tad vari būt drošs, </a:t>
            </a:r>
          </a:p>
          <a:p>
            <a:pPr algn="ctr"/>
            <a:r>
              <a:rPr lang="lv-LV" sz="2400" dirty="0" smtClean="0"/>
              <a:t>ka arī Tavas uzkodas ir veselīgas!</a:t>
            </a: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1275557" y="6093296"/>
            <a:ext cx="5312668" cy="723218"/>
            <a:chOff x="715" y="1238"/>
            <a:chExt cx="10383" cy="147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LLU-Logo_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34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Veselīgā uztura šķīvis un uztura piramīda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529024"/>
            <a:ext cx="4021907" cy="4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54438"/>
            <a:ext cx="4535840" cy="3371081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275556" y="5878302"/>
            <a:ext cx="6592887" cy="938212"/>
            <a:chOff x="715" y="1238"/>
            <a:chExt cx="10383" cy="147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LLU-Logo_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105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229600" cy="1143000"/>
          </a:xfrm>
        </p:spPr>
        <p:txBody>
          <a:bodyPr/>
          <a:lstStyle/>
          <a:p>
            <a:r>
              <a:rPr lang="lv-LV" dirty="0" smtClean="0"/>
              <a:t>Paldies, ka ieklausījies!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79" y="1988840"/>
            <a:ext cx="3545145" cy="191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8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/>
              <a:t>Kas ir uzturs?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8302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dirty="0" smtClean="0"/>
          </a:p>
          <a:p>
            <a:pPr marL="0" indent="0" algn="ctr">
              <a:buNone/>
            </a:pPr>
            <a:r>
              <a:rPr lang="lv-LV" dirty="0" smtClean="0"/>
              <a:t>Uzturs ir </a:t>
            </a:r>
            <a:r>
              <a:rPr lang="lv-LV" b="1" dirty="0" smtClean="0"/>
              <a:t>uzturvielu kopums, </a:t>
            </a:r>
            <a:r>
              <a:rPr lang="lv-LV" dirty="0" smtClean="0"/>
              <a:t>kas nepieciešams </a:t>
            </a:r>
            <a:r>
              <a:rPr lang="lv-LV" b="1" dirty="0" smtClean="0"/>
              <a:t>organisma dzīvības norišu </a:t>
            </a:r>
            <a:r>
              <a:rPr lang="lv-LV" dirty="0" smtClean="0"/>
              <a:t>normālai </a:t>
            </a:r>
            <a:r>
              <a:rPr lang="lv-LV" b="1" dirty="0" smtClean="0"/>
              <a:t>nodrošināšanai.</a:t>
            </a:r>
          </a:p>
          <a:p>
            <a:pPr marL="0" indent="0">
              <a:buNone/>
            </a:pPr>
            <a:r>
              <a:rPr lang="lv-LV" dirty="0" smtClean="0"/>
              <a:t> 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75556" y="5878302"/>
            <a:ext cx="6592887" cy="938212"/>
            <a:chOff x="715" y="1238"/>
            <a:chExt cx="10383" cy="147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 descr="LLU-Logo_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9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r>
              <a:rPr lang="lv-LV" b="1" dirty="0" smtClean="0"/>
              <a:t>Uzturvielas iedala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55576" y="1556792"/>
            <a:ext cx="1950190" cy="1513294"/>
            <a:chOff x="965626" y="1627674"/>
            <a:chExt cx="1950190" cy="1513294"/>
          </a:xfrm>
        </p:grpSpPr>
        <p:sp>
          <p:nvSpPr>
            <p:cNvPr id="14" name="Cloud 13"/>
            <p:cNvSpPr/>
            <p:nvPr/>
          </p:nvSpPr>
          <p:spPr>
            <a:xfrm rot="522904">
              <a:off x="965626" y="1627674"/>
              <a:ext cx="1950190" cy="1513294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9632" y="2204864"/>
              <a:ext cx="1512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b="1" cap="all" dirty="0" smtClean="0"/>
                <a:t>Ogļhidrāti</a:t>
              </a:r>
              <a:endParaRPr lang="en-US" sz="2000" b="1" cap="all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63888" y="1628800"/>
            <a:ext cx="2362800" cy="1532672"/>
            <a:chOff x="3433336" y="1752312"/>
            <a:chExt cx="1930752" cy="1388656"/>
          </a:xfrm>
        </p:grpSpPr>
        <p:sp>
          <p:nvSpPr>
            <p:cNvPr id="17" name="Cloud 16"/>
            <p:cNvSpPr/>
            <p:nvPr/>
          </p:nvSpPr>
          <p:spPr>
            <a:xfrm>
              <a:off x="3433336" y="1752312"/>
              <a:ext cx="1930752" cy="1388656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0016" y="2292824"/>
              <a:ext cx="1735462" cy="36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b="1" cap="all" dirty="0" smtClean="0"/>
                <a:t>Olbaltumvielas</a:t>
              </a:r>
              <a:endParaRPr lang="en-US" sz="2000" b="1" cap="all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88224" y="1772816"/>
            <a:ext cx="1728192" cy="1347259"/>
            <a:chOff x="6300192" y="2124472"/>
            <a:chExt cx="1728192" cy="1347259"/>
          </a:xfrm>
        </p:grpSpPr>
        <p:sp>
          <p:nvSpPr>
            <p:cNvPr id="19" name="Cloud 18"/>
            <p:cNvSpPr/>
            <p:nvPr/>
          </p:nvSpPr>
          <p:spPr>
            <a:xfrm>
              <a:off x="6300192" y="2124472"/>
              <a:ext cx="1728192" cy="1347259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88224" y="255652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000" cap="all" dirty="0" smtClean="0"/>
                <a:t>   </a:t>
              </a:r>
              <a:r>
                <a:rPr lang="lv-LV" sz="2000" b="1" cap="all" dirty="0" smtClean="0"/>
                <a:t>Tauki</a:t>
              </a:r>
              <a:endParaRPr lang="en-US" sz="2000" b="1" cap="all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99592" y="436510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Nodrošina mūsu organismu ar enerģiju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3"/>
          <a:stretch/>
        </p:blipFill>
        <p:spPr bwMode="auto">
          <a:xfrm>
            <a:off x="3923928" y="3356992"/>
            <a:ext cx="1598553" cy="9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51920" y="4365104"/>
            <a:ext cx="1727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Darbojas kā būvmateriāli, lai veidotu mūsu organismu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t="27066" r="20370" b="13674"/>
          <a:stretch/>
        </p:blipFill>
        <p:spPr bwMode="auto">
          <a:xfrm>
            <a:off x="7020272" y="3356992"/>
            <a:ext cx="1080120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444208" y="4365104"/>
            <a:ext cx="2015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Veido mūsu enerģijas rezerves un ir nozīmīga šūnu sastāvdaļa</a:t>
            </a:r>
            <a:endParaRPr lang="en-US" dirty="0"/>
          </a:p>
        </p:txBody>
      </p:sp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1547664" y="6021288"/>
            <a:ext cx="6053071" cy="726944"/>
            <a:chOff x="715" y="1238"/>
            <a:chExt cx="10383" cy="1476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 descr="LLU-Logo_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4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Ogļhidrātu produkti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2016224" cy="4525963"/>
          </a:xfrm>
        </p:spPr>
        <p:txBody>
          <a:bodyPr>
            <a:noAutofit/>
          </a:bodyPr>
          <a:lstStyle/>
          <a:p>
            <a:r>
              <a:rPr lang="lv-LV" dirty="0" smtClean="0"/>
              <a:t>Rīsi</a:t>
            </a:r>
          </a:p>
          <a:p>
            <a:r>
              <a:rPr lang="lv-LV" dirty="0" smtClean="0"/>
              <a:t>Griķi</a:t>
            </a:r>
          </a:p>
          <a:p>
            <a:r>
              <a:rPr lang="lv-LV" dirty="0" smtClean="0"/>
              <a:t>Prosa</a:t>
            </a:r>
          </a:p>
          <a:p>
            <a:r>
              <a:rPr lang="lv-LV" dirty="0" smtClean="0"/>
              <a:t>Rudzi</a:t>
            </a:r>
          </a:p>
          <a:p>
            <a:r>
              <a:rPr lang="lv-LV" dirty="0" smtClean="0"/>
              <a:t>Mieži</a:t>
            </a:r>
          </a:p>
          <a:p>
            <a:r>
              <a:rPr lang="lv-LV" dirty="0" smtClean="0"/>
              <a:t>Auzas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/>
          <a:lstStyle/>
          <a:p>
            <a:r>
              <a:rPr lang="lv-LV" dirty="0"/>
              <a:t>Kvieši </a:t>
            </a:r>
          </a:p>
          <a:p>
            <a:r>
              <a:rPr lang="lv-LV" dirty="0"/>
              <a:t>Maize</a:t>
            </a:r>
          </a:p>
          <a:p>
            <a:r>
              <a:rPr lang="lv-LV" dirty="0" smtClean="0"/>
              <a:t>Kukurūza</a:t>
            </a:r>
            <a:endParaRPr lang="lv-LV" dirty="0"/>
          </a:p>
          <a:p>
            <a:r>
              <a:rPr lang="lv-LV" dirty="0"/>
              <a:t>Makaroni </a:t>
            </a:r>
          </a:p>
          <a:p>
            <a:r>
              <a:rPr lang="lv-LV" dirty="0" smtClean="0"/>
              <a:t>Kartupeļi</a:t>
            </a:r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20972" r="9125" b="11214"/>
          <a:stretch/>
        </p:blipFill>
        <p:spPr bwMode="auto">
          <a:xfrm>
            <a:off x="2123728" y="2060848"/>
            <a:ext cx="1465118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738521" cy="145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1657295" cy="139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1919004" cy="146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1275557" y="6093296"/>
            <a:ext cx="5888732" cy="723218"/>
            <a:chOff x="715" y="1238"/>
            <a:chExt cx="10383" cy="1476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LLU-Logo_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683568" y="4797152"/>
            <a:ext cx="763284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Ogļhidrāti  ir galvenais enerģijas ieguves avots organismā. </a:t>
            </a:r>
          </a:p>
          <a:p>
            <a:pPr algn="ctr"/>
            <a:r>
              <a:rPr lang="lv-LV" sz="2400" dirty="0" smtClean="0"/>
              <a:t>Tie  nodrošina organismu ar enerģiju, kas nepieciešama augšanai un fiziskai aktivitātei.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10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1142069" cy="101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Olbaltumvielu produkti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208912" cy="4525963"/>
          </a:xfrm>
        </p:spPr>
        <p:txBody>
          <a:bodyPr>
            <a:normAutofit/>
          </a:bodyPr>
          <a:lstStyle/>
          <a:p>
            <a:r>
              <a:rPr lang="lv-LV" sz="2600" dirty="0" smtClean="0"/>
              <a:t>Gaļa</a:t>
            </a:r>
          </a:p>
          <a:p>
            <a:r>
              <a:rPr lang="lv-LV" sz="2600" dirty="0" smtClean="0"/>
              <a:t>Zivis</a:t>
            </a:r>
          </a:p>
          <a:p>
            <a:r>
              <a:rPr lang="lv-LV" sz="2600" dirty="0" smtClean="0"/>
              <a:t>Jūras produkti (vēži, garneles, kalmāri)</a:t>
            </a:r>
          </a:p>
          <a:p>
            <a:r>
              <a:rPr lang="lv-LV" sz="2600" dirty="0" smtClean="0"/>
              <a:t>Olas </a:t>
            </a:r>
          </a:p>
          <a:p>
            <a:r>
              <a:rPr lang="lv-LV" sz="2600" dirty="0" smtClean="0"/>
              <a:t>Piens</a:t>
            </a:r>
          </a:p>
          <a:p>
            <a:r>
              <a:rPr lang="lv-LV" sz="2600" dirty="0" smtClean="0"/>
              <a:t>Piena produkti ( biezpiens, siers, jogurti)</a:t>
            </a:r>
          </a:p>
          <a:p>
            <a:r>
              <a:rPr lang="lv-LV" sz="2600" dirty="0" smtClean="0"/>
              <a:t>Pākšaugi (zirņi, pupas, lēcas)</a:t>
            </a:r>
          </a:p>
          <a:p>
            <a:r>
              <a:rPr lang="lv-LV" sz="2600" dirty="0" smtClean="0"/>
              <a:t>Rieksti un sēklas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84" y="1196753"/>
            <a:ext cx="148130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9933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9" b="13744"/>
          <a:stretch/>
        </p:blipFill>
        <p:spPr bwMode="auto">
          <a:xfrm>
            <a:off x="3275856" y="2420888"/>
            <a:ext cx="1959297" cy="70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52936"/>
            <a:ext cx="1377131" cy="116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820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Olbaltumvielas</a:t>
            </a:r>
            <a:r>
              <a:rPr lang="lv-LV" sz="2400" dirty="0" smtClean="0"/>
              <a:t> ir vienas no vērtīgākajām vielām, kas nepieciešamas, lai </a:t>
            </a:r>
            <a:r>
              <a:rPr lang="lv-LV" sz="2400" b="1" dirty="0" smtClean="0"/>
              <a:t>organismā uzturētu dzīvības procesus </a:t>
            </a:r>
            <a:r>
              <a:rPr lang="lv-LV" sz="2400" dirty="0" smtClean="0"/>
              <a:t>-augšanu, attīstību un šūnu atjaunošanu.</a:t>
            </a: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619672" y="6129343"/>
            <a:ext cx="5672708" cy="723218"/>
            <a:chOff x="715" y="1238"/>
            <a:chExt cx="10383" cy="1476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LLU-Logo_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9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057"/>
            <a:ext cx="8229600" cy="1143000"/>
          </a:xfrm>
        </p:spPr>
        <p:txBody>
          <a:bodyPr>
            <a:normAutofit/>
          </a:bodyPr>
          <a:lstStyle/>
          <a:p>
            <a:r>
              <a:rPr lang="lv-LV" sz="4000" b="1" dirty="0" smtClean="0"/>
              <a:t>Taukus saturoši produkti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lv-LV" sz="2600" dirty="0" smtClean="0"/>
              <a:t>Olīveļļa</a:t>
            </a:r>
          </a:p>
          <a:p>
            <a:r>
              <a:rPr lang="lv-LV" sz="2600" dirty="0" smtClean="0"/>
              <a:t>Saulespuķu eļļa </a:t>
            </a:r>
          </a:p>
          <a:p>
            <a:r>
              <a:rPr lang="lv-LV" sz="2600" dirty="0" smtClean="0"/>
              <a:t>Ķirbju sēklu  eļļa </a:t>
            </a:r>
          </a:p>
          <a:p>
            <a:r>
              <a:rPr lang="lv-LV" sz="2600" dirty="0" smtClean="0"/>
              <a:t>Linsēklu eļļa </a:t>
            </a:r>
          </a:p>
          <a:p>
            <a:r>
              <a:rPr lang="lv-LV" sz="2600" dirty="0" smtClean="0"/>
              <a:t>Zivju eļļa</a:t>
            </a:r>
          </a:p>
          <a:p>
            <a:r>
              <a:rPr lang="lv-LV" sz="2600" dirty="0" smtClean="0"/>
              <a:t>Sviests</a:t>
            </a:r>
          </a:p>
          <a:p>
            <a:r>
              <a:rPr lang="lv-LV" sz="2600" dirty="0" smtClean="0"/>
              <a:t>Margarīns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1808516" cy="233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275557" y="6165304"/>
            <a:ext cx="5312667" cy="651210"/>
            <a:chOff x="715" y="1238"/>
            <a:chExt cx="10383" cy="14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LLU-Logo_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07504" y="4797152"/>
            <a:ext cx="88924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400" b="1" dirty="0" smtClean="0"/>
              <a:t>Tauki  apgādā organismu ar enerģiju un uztur ķermeņa temperatūru</a:t>
            </a:r>
            <a:r>
              <a:rPr lang="lv-LV" sz="2400" dirty="0" smtClean="0"/>
              <a:t>.</a:t>
            </a:r>
            <a:r>
              <a:rPr lang="lv-LV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8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smtClean="0"/>
              <a:t>Veselīgs uzturs</a:t>
            </a:r>
            <a:endParaRPr lang="lv-LV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343356" cy="12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34" y="450876"/>
            <a:ext cx="1613346" cy="132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4653136"/>
            <a:ext cx="797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Ieteicams dienā apēst vismaz 5 porcijas augļu un dārzeņu!</a:t>
            </a:r>
            <a:endParaRPr lang="en-US" sz="2400" b="1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691680" y="6093295"/>
            <a:ext cx="5616624" cy="776405"/>
            <a:chOff x="715" y="1238"/>
            <a:chExt cx="10383" cy="147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LLU-Logo_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95536" y="242088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 smtClean="0"/>
              <a:t>Augļi un dārzeņi  stiprina imunitāti</a:t>
            </a:r>
            <a:r>
              <a:rPr lang="lv-LV" sz="2400" dirty="0"/>
              <a:t>, palīdz saglabāt veselīgu ķermeņa svaru, </a:t>
            </a:r>
            <a:r>
              <a:rPr lang="lv-LV" sz="2400" dirty="0" smtClean="0"/>
              <a:t>uzlabo redzi un </a:t>
            </a:r>
            <a:r>
              <a:rPr lang="lv-LV" sz="2400" dirty="0"/>
              <a:t>uzlabo Tava ķermeņa vispārējo veselības stāvokli!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Veselīga </a:t>
            </a:r>
            <a:r>
              <a:rPr lang="lv-LV" sz="2400" b="1" dirty="0"/>
              <a:t>uztura pamatprincipi</a:t>
            </a:r>
            <a:r>
              <a:rPr lang="lv-LV" sz="2400" dirty="0"/>
              <a:t> </a:t>
            </a:r>
            <a:r>
              <a:rPr lang="lv-LV" sz="2400" b="1" dirty="0"/>
              <a:t>ir dažādība, sabalansētība, </a:t>
            </a:r>
            <a:r>
              <a:rPr lang="lv-LV" sz="2400" b="1" dirty="0" smtClean="0"/>
              <a:t>mērenība</a:t>
            </a:r>
            <a:endParaRPr lang="lv-LV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110" y="3717032"/>
            <a:ext cx="887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/>
              <a:t>Augļi, ogas un dārzeņi bagātina uzturu ar balastvielām  (šķiedrvielām), vitamīniem un minerālvielām.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75856" y="5229200"/>
            <a:ext cx="3024336" cy="789129"/>
            <a:chOff x="3347864" y="5013176"/>
            <a:chExt cx="3024336" cy="789129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5013176"/>
              <a:ext cx="720080" cy="789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347864" y="5085184"/>
              <a:ext cx="9361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v-LV" dirty="0" smtClean="0"/>
                <a:t>Viena porcija</a:t>
              </a:r>
              <a:endParaRPr lang="lv-LV" dirty="0"/>
            </a:p>
          </p:txBody>
        </p:sp>
        <p:sp>
          <p:nvSpPr>
            <p:cNvPr id="19" name="Equal 18"/>
            <p:cNvSpPr/>
            <p:nvPr/>
          </p:nvSpPr>
          <p:spPr>
            <a:xfrm>
              <a:off x="4572000" y="5229200"/>
              <a:ext cx="792088" cy="360040"/>
            </a:xfrm>
            <a:prstGeom prst="mathEqual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8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Kā uzņemt 5 porcijas ar augļiem un dārzeņiem?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51520" y="1916832"/>
            <a:ext cx="8359799" cy="1895476"/>
            <a:chOff x="107504" y="1925627"/>
            <a:chExt cx="8359799" cy="189547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204864"/>
              <a:ext cx="1324575" cy="1324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348880"/>
              <a:ext cx="1381433" cy="1158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2276872"/>
              <a:ext cx="1350268" cy="1267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49992">
              <a:off x="5056499" y="2385208"/>
              <a:ext cx="1895476" cy="976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492896"/>
              <a:ext cx="942975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lus 3"/>
            <p:cNvSpPr/>
            <p:nvPr/>
          </p:nvSpPr>
          <p:spPr>
            <a:xfrm>
              <a:off x="1331640" y="2708920"/>
              <a:ext cx="331144" cy="431755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us 11"/>
            <p:cNvSpPr/>
            <p:nvPr/>
          </p:nvSpPr>
          <p:spPr>
            <a:xfrm>
              <a:off x="3203848" y="2636912"/>
              <a:ext cx="331144" cy="431755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us 12"/>
            <p:cNvSpPr/>
            <p:nvPr/>
          </p:nvSpPr>
          <p:spPr>
            <a:xfrm>
              <a:off x="5076056" y="2708920"/>
              <a:ext cx="331144" cy="431755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lus 13"/>
            <p:cNvSpPr/>
            <p:nvPr/>
          </p:nvSpPr>
          <p:spPr>
            <a:xfrm>
              <a:off x="6732240" y="2708920"/>
              <a:ext cx="331144" cy="431755"/>
            </a:xfrm>
            <a:prstGeom prst="mathPl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835696" y="6062774"/>
            <a:ext cx="5600700" cy="795226"/>
            <a:chOff x="715" y="1238"/>
            <a:chExt cx="10383" cy="147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LLU-Logo_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059832" y="4581128"/>
            <a:ext cx="3024336" cy="789129"/>
            <a:chOff x="3347864" y="5013176"/>
            <a:chExt cx="3024336" cy="789129"/>
          </a:xfrm>
        </p:grpSpPr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5013176"/>
              <a:ext cx="720080" cy="789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347864" y="5085184"/>
              <a:ext cx="93610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lv-LV" dirty="0" smtClean="0"/>
                <a:t>Viena porcija</a:t>
              </a:r>
              <a:endParaRPr lang="lv-LV" dirty="0"/>
            </a:p>
          </p:txBody>
        </p:sp>
        <p:sp>
          <p:nvSpPr>
            <p:cNvPr id="23" name="Equal 22"/>
            <p:cNvSpPr/>
            <p:nvPr/>
          </p:nvSpPr>
          <p:spPr>
            <a:xfrm>
              <a:off x="4572000" y="5229200"/>
              <a:ext cx="792088" cy="360040"/>
            </a:xfrm>
            <a:prstGeom prst="mathEqual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lv-LV" b="1" dirty="0" smtClean="0"/>
              <a:t>Veselīga uztura šķīvis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971600" y="908720"/>
            <a:ext cx="7321638" cy="4119264"/>
            <a:chOff x="840442" y="1125255"/>
            <a:chExt cx="6161463" cy="411875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763" y="1240383"/>
              <a:ext cx="4003625" cy="400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loud 4"/>
            <p:cNvSpPr/>
            <p:nvPr/>
          </p:nvSpPr>
          <p:spPr>
            <a:xfrm>
              <a:off x="961638" y="1125255"/>
              <a:ext cx="1991235" cy="1915327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3431" y="1401819"/>
              <a:ext cx="1572286" cy="13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dirty="0" smtClean="0"/>
                <a:t>Graudaugu produkti un kartupeļi – viena ceturtdaļa</a:t>
              </a:r>
              <a:endParaRPr lang="en-US" sz="2000" dirty="0"/>
            </a:p>
          </p:txBody>
        </p:sp>
        <p:sp>
          <p:nvSpPr>
            <p:cNvPr id="9" name="Cloud 8"/>
            <p:cNvSpPr/>
            <p:nvPr/>
          </p:nvSpPr>
          <p:spPr>
            <a:xfrm>
              <a:off x="840442" y="3173083"/>
              <a:ext cx="2048507" cy="1912121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2235" y="3501224"/>
              <a:ext cx="1683398" cy="101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dirty="0" smtClean="0"/>
                <a:t>Gaļa, zivis, olas un pākšaugi – viena ceturtdaļa</a:t>
              </a:r>
              <a:endParaRPr lang="en-US" sz="2000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4859815" y="1197254"/>
              <a:ext cx="2100998" cy="1871976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1664" y="1514108"/>
              <a:ext cx="1339329" cy="101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dirty="0" smtClean="0"/>
                <a:t>Dārzeņi un augļi – gandrīz puse</a:t>
              </a:r>
              <a:endParaRPr lang="en-US" sz="2000" dirty="0"/>
            </a:p>
          </p:txBody>
        </p:sp>
        <p:sp>
          <p:nvSpPr>
            <p:cNvPr id="13" name="Cloud 12"/>
            <p:cNvSpPr/>
            <p:nvPr/>
          </p:nvSpPr>
          <p:spPr>
            <a:xfrm>
              <a:off x="5021685" y="3213228"/>
              <a:ext cx="1980220" cy="1800200"/>
            </a:xfrm>
            <a:prstGeom prst="cloud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3478" y="3645222"/>
              <a:ext cx="1696736" cy="70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dirty="0" smtClean="0"/>
                <a:t>Mērces un eļļas – </a:t>
              </a:r>
            </a:p>
            <a:p>
              <a:pPr algn="ctr"/>
              <a:r>
                <a:rPr lang="lv-LV" sz="2000" dirty="0" smtClean="0"/>
                <a:t>viena desmitdaļa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5229200"/>
            <a:ext cx="847154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2000" dirty="0" smtClean="0"/>
              <a:t>Veselīga šķīvja mērķis ir panākt, lai katrā maltītē tiktu ievērota pareiza attiecība starp dažādām produktu grupām un nodrošināt optimālu porcijas lielumu!</a:t>
            </a:r>
            <a:endParaRPr lang="en-US" sz="2000" dirty="0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1907704" y="6165304"/>
            <a:ext cx="5040560" cy="692696"/>
            <a:chOff x="715" y="1238"/>
            <a:chExt cx="10383" cy="147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57"/>
            <a:stretch>
              <a:fillRect/>
            </a:stretch>
          </p:blipFill>
          <p:spPr bwMode="auto">
            <a:xfrm>
              <a:off x="715" y="1238"/>
              <a:ext cx="9024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LLU-Logo_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4" y="1441"/>
              <a:ext cx="1244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7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415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Veselīga uztura šķīvis</vt:lpstr>
      <vt:lpstr>Kas ir uzturs?</vt:lpstr>
      <vt:lpstr> Uzturvielas iedala</vt:lpstr>
      <vt:lpstr>Ogļhidrātu produkti  </vt:lpstr>
      <vt:lpstr>Olbaltumvielu produkti </vt:lpstr>
      <vt:lpstr>Taukus saturoši produkti </vt:lpstr>
      <vt:lpstr>Veselīgs uzturs</vt:lpstr>
      <vt:lpstr>Kā uzņemt 5 porcijas ar augļiem un dārzeņiem?</vt:lpstr>
      <vt:lpstr>Veselīga uztura šķīvis</vt:lpstr>
      <vt:lpstr>Ūdens - neaizmirsti padzerties!</vt:lpstr>
      <vt:lpstr>Veselīgais našķu šķīvis</vt:lpstr>
      <vt:lpstr>Veselīgā uztura šķīvis un uztura piramīda</vt:lpstr>
      <vt:lpstr>Paldies, ka ieklausījies!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Veselīga uztura šķīvis</dc:title>
  <dc:creator>Inta</dc:creator>
  <cp:lastModifiedBy>Inta Leilande</cp:lastModifiedBy>
  <cp:revision>30</cp:revision>
  <dcterms:created xsi:type="dcterms:W3CDTF">2018-06-19T19:38:22Z</dcterms:created>
  <dcterms:modified xsi:type="dcterms:W3CDTF">2021-04-14T13:41:16Z</dcterms:modified>
</cp:coreProperties>
</file>