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7" r:id="rId2"/>
    <p:sldId id="268" r:id="rId3"/>
    <p:sldId id="267" r:id="rId4"/>
    <p:sldId id="259" r:id="rId5"/>
    <p:sldId id="261" r:id="rId6"/>
    <p:sldId id="262" r:id="rId7"/>
    <p:sldId id="264" r:id="rId8"/>
    <p:sldId id="265" r:id="rId9"/>
    <p:sldId id="266" r:id="rId10"/>
    <p:sldId id="269" r:id="rId11"/>
    <p:sldId id="260"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CD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9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16563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5DB842-16D0-46A4-85D7-AFCF84B2B045}"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3079201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1357699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2325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2631458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345165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3329758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2049496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14105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373285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426947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5DB842-16D0-46A4-85D7-AFCF84B2B045}"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2102803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5DB842-16D0-46A4-85D7-AFCF84B2B045}" type="datetimeFigureOut">
              <a:rPr lang="en-GB" smtClean="0"/>
              <a:t>13/02/2020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2252418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21051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831361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45DB842-16D0-46A4-85D7-AFCF84B2B045}" type="datetimeFigureOut">
              <a:rPr lang="en-GB" smtClean="0"/>
              <a:t>13/02/2020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45479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5DB842-16D0-46A4-85D7-AFCF84B2B045}"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95C89F-3776-4874-8295-6A383B9D3079}" type="slidenum">
              <a:rPr lang="en-GB" smtClean="0"/>
              <a:t>‹#›</a:t>
            </a:fld>
            <a:endParaRPr lang="en-GB"/>
          </a:p>
        </p:txBody>
      </p:sp>
    </p:spTree>
    <p:extLst>
      <p:ext uri="{BB962C8B-B14F-4D97-AF65-F5344CB8AC3E}">
        <p14:creationId xmlns:p14="http://schemas.microsoft.com/office/powerpoint/2010/main" val="258541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45DB842-16D0-46A4-85D7-AFCF84B2B045}" type="datetimeFigureOut">
              <a:rPr lang="en-GB" smtClean="0"/>
              <a:t>13/02/2020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A95C89F-3776-4874-8295-6A383B9D3079}" type="slidenum">
              <a:rPr lang="en-GB" smtClean="0"/>
              <a:t>‹#›</a:t>
            </a:fld>
            <a:endParaRPr lang="en-GB"/>
          </a:p>
        </p:txBody>
      </p:sp>
    </p:spTree>
    <p:extLst>
      <p:ext uri="{BB962C8B-B14F-4D97-AF65-F5344CB8AC3E}">
        <p14:creationId xmlns:p14="http://schemas.microsoft.com/office/powerpoint/2010/main" val="2885794083"/>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ikumi.lv/ta/id/250854-noteikumi-par-valsts-pirmsskolas-izglitibas-vadlinija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endParaRPr lang="lv-LV" sz="3600" dirty="0" smtClean="0">
              <a:latin typeface="Arial" panose="020B0604020202020204" pitchFamily="34" charset="0"/>
              <a:cs typeface="Arial" panose="020B0604020202020204" pitchFamily="34" charset="0"/>
            </a:endParaRPr>
          </a:p>
          <a:p>
            <a:endParaRPr lang="lv-LV" sz="3600" dirty="0">
              <a:latin typeface="Arial" panose="020B0604020202020204" pitchFamily="34" charset="0"/>
              <a:cs typeface="Arial" panose="020B0604020202020204" pitchFamily="34" charset="0"/>
            </a:endParaRPr>
          </a:p>
          <a:p>
            <a:pPr marL="0" indent="0" algn="ctr">
              <a:buNone/>
            </a:pPr>
            <a:r>
              <a:rPr lang="lv-LV" sz="6000" b="1" i="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Bērncentrētība</a:t>
            </a:r>
            <a:r>
              <a:rPr lang="lv-LV" sz="60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un diferenciācija</a:t>
            </a:r>
          </a:p>
          <a:p>
            <a:pPr marL="0" indent="0" algn="ctr">
              <a:buNone/>
            </a:pPr>
            <a:r>
              <a:rPr lang="lv-LV" sz="18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 Dakne ZRKAC</a:t>
            </a:r>
            <a:endParaRPr lang="en-GB" sz="1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3192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600" b="1" i="1" dirty="0" err="1" smtClean="0">
                <a:effectLst>
                  <a:outerShdw blurRad="38100" dist="38100" dir="2700000" algn="tl">
                    <a:srgbClr val="000000">
                      <a:alpha val="43137"/>
                    </a:srgbClr>
                  </a:outerShdw>
                </a:effectLst>
              </a:rPr>
              <a:t>Diferenciācija.Individualizācija</a:t>
            </a:r>
            <a:r>
              <a:rPr lang="lv-LV" sz="3600" b="1" i="1" dirty="0" smtClean="0">
                <a:effectLst>
                  <a:outerShdw blurRad="38100" dist="38100" dir="2700000" algn="tl">
                    <a:srgbClr val="000000">
                      <a:alpha val="43137"/>
                    </a:srgbClr>
                  </a:outerShdw>
                </a:effectLst>
              </a:rPr>
              <a:t>. </a:t>
            </a:r>
            <a:r>
              <a:rPr lang="lv-LV" sz="3600" b="1" i="1" dirty="0" err="1" smtClean="0">
                <a:effectLst>
                  <a:outerShdw blurRad="38100" dist="38100" dir="2700000" algn="tl">
                    <a:srgbClr val="000000">
                      <a:alpha val="43137"/>
                    </a:srgbClr>
                  </a:outerShdw>
                </a:effectLst>
              </a:rPr>
              <a:t>Personalizācija</a:t>
            </a:r>
            <a:r>
              <a:rPr lang="lv-LV" b="1" i="1" dirty="0" smtClean="0">
                <a:effectLst>
                  <a:outerShdw blurRad="38100" dist="38100" dir="2700000" algn="tl">
                    <a:srgbClr val="000000">
                      <a:alpha val="43137"/>
                    </a:srgbClr>
                  </a:outerShdw>
                </a:effectLst>
              </a:rPr>
              <a:t>.</a:t>
            </a:r>
            <a:endParaRPr lang="en-GB"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3426" y="1179444"/>
            <a:ext cx="8976427" cy="5565914"/>
          </a:xfrm>
        </p:spPr>
        <p:txBody>
          <a:bodyPr>
            <a:normAutofit lnSpcReduction="10000"/>
          </a:bodyPr>
          <a:lstStyle/>
          <a:p>
            <a:pPr marL="0" indent="0">
              <a:buNone/>
            </a:pPr>
            <a:endParaRPr lang="en-GB" dirty="0"/>
          </a:p>
          <a:p>
            <a:r>
              <a:rPr lang="en-GB" sz="2400" b="1" i="1" dirty="0" err="1">
                <a:effectLst>
                  <a:outerShdw blurRad="38100" dist="38100" dir="2700000" algn="tl">
                    <a:srgbClr val="000000">
                      <a:alpha val="43137"/>
                    </a:srgbClr>
                  </a:outerShdw>
                </a:effectLst>
              </a:rPr>
              <a:t>Diferenciācijas</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pamats</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ir</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grupa</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kura</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izveidota</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pēc</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noteiktām</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pazīmēm</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vai</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kritērijiem</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Tā</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ir</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skolēna</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darbība</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grupā</a:t>
            </a:r>
            <a:r>
              <a:rPr lang="en-GB" sz="2400" b="1" i="1" dirty="0">
                <a:effectLst>
                  <a:outerShdw blurRad="38100" dist="38100" dir="2700000" algn="tl">
                    <a:srgbClr val="000000">
                      <a:alpha val="43137"/>
                    </a:srgbClr>
                  </a:outerShdw>
                </a:effectLst>
              </a:rPr>
              <a:t>. </a:t>
            </a:r>
          </a:p>
          <a:p>
            <a:r>
              <a:rPr lang="en-GB" sz="2400" b="1" i="1" dirty="0" err="1">
                <a:effectLst>
                  <a:outerShdw blurRad="38100" dist="38100" dir="2700000" algn="tl">
                    <a:srgbClr val="000000">
                      <a:alpha val="43137"/>
                    </a:srgbClr>
                  </a:outerShdw>
                </a:effectLst>
              </a:rPr>
              <a:t>Individualizācijas</a:t>
            </a:r>
            <a:r>
              <a:rPr lang="en-GB" sz="2400" b="1" i="1" dirty="0">
                <a:effectLst>
                  <a:outerShdw blurRad="38100" dist="38100" dir="2700000" algn="tl">
                    <a:srgbClr val="000000">
                      <a:alpha val="43137"/>
                    </a:srgbClr>
                  </a:outerShdw>
                </a:effectLst>
              </a:rPr>
              <a:t> </a:t>
            </a:r>
            <a:r>
              <a:rPr lang="lv-LV" sz="2400" b="1" i="1" dirty="0" smtClean="0">
                <a:effectLst>
                  <a:outerShdw blurRad="38100" dist="38100" dir="2700000" algn="tl">
                    <a:srgbClr val="000000">
                      <a:alpha val="43137"/>
                    </a:srgbClr>
                  </a:outerShdw>
                </a:effectLst>
              </a:rPr>
              <a:t>pamats </a:t>
            </a:r>
            <a:r>
              <a:rPr lang="lv-LV" sz="2400" b="1" i="1" dirty="0">
                <a:effectLst>
                  <a:outerShdw blurRad="38100" dist="38100" dir="2700000" algn="tl">
                    <a:srgbClr val="000000">
                      <a:alpha val="43137"/>
                    </a:srgbClr>
                  </a:outerShdw>
                </a:effectLst>
              </a:rPr>
              <a:t>ir pielāgota skolēna darbība grupā atbilstoši viņa spējām un vajadzībām </a:t>
            </a:r>
          </a:p>
          <a:p>
            <a:r>
              <a:rPr lang="lv-LV" sz="2400" b="1" i="1" dirty="0">
                <a:effectLst>
                  <a:outerShdw blurRad="38100" dist="38100" dir="2700000" algn="tl">
                    <a:srgbClr val="000000">
                      <a:alpha val="43137"/>
                    </a:srgbClr>
                  </a:outerShdw>
                </a:effectLst>
              </a:rPr>
              <a:t>1. </a:t>
            </a:r>
            <a:r>
              <a:rPr lang="lv-LV" sz="2400" b="1" i="1" dirty="0" err="1">
                <a:effectLst>
                  <a:outerShdw blurRad="38100" dist="38100" dir="2700000" algn="tl">
                    <a:srgbClr val="000000">
                      <a:alpha val="43137"/>
                    </a:srgbClr>
                  </a:outerShdw>
                </a:effectLst>
              </a:rPr>
              <a:t>Personalizācijas</a:t>
            </a:r>
            <a:r>
              <a:rPr lang="lv-LV" sz="2400" b="1" i="1" dirty="0">
                <a:effectLst>
                  <a:outerShdw blurRad="38100" dist="38100" dir="2700000" algn="tl">
                    <a:srgbClr val="000000">
                      <a:alpha val="43137"/>
                    </a:srgbClr>
                  </a:outerShdw>
                </a:effectLst>
              </a:rPr>
              <a:t> pamats ir skolēna vēlme padziļināt kādu temata apguvi un viņa personīgā interese. </a:t>
            </a:r>
          </a:p>
          <a:p>
            <a:r>
              <a:rPr lang="en-GB" sz="2400" b="1" i="1" dirty="0">
                <a:effectLst>
                  <a:outerShdw blurRad="38100" dist="38100" dir="2700000" algn="tl">
                    <a:srgbClr val="000000">
                      <a:alpha val="43137"/>
                    </a:srgbClr>
                  </a:outerShdw>
                </a:effectLst>
              </a:rPr>
              <a:t>2. </a:t>
            </a:r>
            <a:r>
              <a:rPr lang="en-GB" sz="2400" b="1" i="1" dirty="0" err="1">
                <a:effectLst>
                  <a:outerShdw blurRad="38100" dist="38100" dir="2700000" algn="tl">
                    <a:srgbClr val="000000">
                      <a:alpha val="43137"/>
                    </a:srgbClr>
                  </a:outerShdw>
                </a:effectLst>
              </a:rPr>
              <a:t>Personalizācijas</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pamats</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ir</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skolēnu</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personalizēta</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mācīšanās</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savā</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ritmā</a:t>
            </a:r>
            <a:r>
              <a:rPr lang="en-GB" sz="2400" b="1" i="1" dirty="0">
                <a:effectLst>
                  <a:outerShdw blurRad="38100" dist="38100" dir="2700000" algn="tl">
                    <a:srgbClr val="000000">
                      <a:alpha val="43137"/>
                    </a:srgbClr>
                  </a:outerShdw>
                </a:effectLst>
              </a:rPr>
              <a:t>, </a:t>
            </a:r>
            <a:r>
              <a:rPr lang="en-GB" sz="2400" b="1" i="1" dirty="0" err="1">
                <a:effectLst>
                  <a:outerShdw blurRad="38100" dist="38100" dir="2700000" algn="tl">
                    <a:srgbClr val="000000">
                      <a:alpha val="43137"/>
                    </a:srgbClr>
                  </a:outerShdw>
                </a:effectLst>
              </a:rPr>
              <a:t>tempā</a:t>
            </a:r>
            <a:r>
              <a:rPr lang="en-GB" sz="2400" b="1" i="1" dirty="0">
                <a:effectLst>
                  <a:outerShdw blurRad="38100" dist="38100" dir="2700000" algn="tl">
                    <a:srgbClr val="000000">
                      <a:alpha val="43137"/>
                    </a:srgbClr>
                  </a:outerShdw>
                </a:effectLst>
              </a:rPr>
              <a:t> </a:t>
            </a:r>
            <a:endParaRPr lang="lv-LV" sz="2400" b="1" i="1" dirty="0" smtClean="0">
              <a:effectLst>
                <a:outerShdw blurRad="38100" dist="38100" dir="2700000" algn="tl">
                  <a:srgbClr val="000000">
                    <a:alpha val="43137"/>
                  </a:srgbClr>
                </a:outerShdw>
              </a:effectLst>
            </a:endParaRPr>
          </a:p>
          <a:p>
            <a:r>
              <a:rPr lang="lv-LV" sz="2400" b="1" i="1" dirty="0" smtClean="0">
                <a:effectLst>
                  <a:outerShdw blurRad="38100" dist="38100" dir="2700000" algn="tl">
                    <a:srgbClr val="000000">
                      <a:alpha val="43137"/>
                    </a:srgbClr>
                  </a:outerShdw>
                </a:effectLst>
              </a:rPr>
              <a:t>Efektīva diferenciācija un individualizācija sākas tikai tad, ja pedagogs ir izzinājis katra bērna intelektuālo potenciālu, radošās spējas, intereses un apzinājies attīstības perspektīvas.</a:t>
            </a:r>
            <a:endParaRPr lang="en-GB" sz="24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4777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7398524"/>
              </p:ext>
            </p:extLst>
          </p:nvPr>
        </p:nvGraphicFramePr>
        <p:xfrm>
          <a:off x="204716" y="135953"/>
          <a:ext cx="11987283" cy="6649410"/>
        </p:xfrm>
        <a:graphic>
          <a:graphicData uri="http://schemas.openxmlformats.org/drawingml/2006/table">
            <a:tbl>
              <a:tblPr bandRow="1">
                <a:tableStyleId>{5C22544A-7EE6-4342-B048-85BDC9FD1C3A}</a:tableStyleId>
              </a:tblPr>
              <a:tblGrid>
                <a:gridCol w="1599041"/>
                <a:gridCol w="2379209"/>
                <a:gridCol w="2812623"/>
                <a:gridCol w="2598205"/>
                <a:gridCol w="2598205"/>
              </a:tblGrid>
              <a:tr h="565017">
                <a:tc>
                  <a:txBody>
                    <a:bodyPr/>
                    <a:lstStyle/>
                    <a:p>
                      <a:pPr>
                        <a:lnSpc>
                          <a:spcPct val="103000"/>
                        </a:lnSpc>
                        <a:spcAft>
                          <a:spcPts val="0"/>
                        </a:spcAft>
                      </a:pPr>
                      <a:r>
                        <a:rPr lang="en-GB" sz="700" dirty="0">
                          <a:effectLst/>
                        </a:rPr>
                        <a:t> </a:t>
                      </a:r>
                      <a:endParaRPr lang="en-GB" sz="700" dirty="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200" b="1" i="1" dirty="0" err="1">
                          <a:effectLst>
                            <a:outerShdw blurRad="38100" dist="38100" dir="2700000" algn="tl">
                              <a:srgbClr val="000000">
                                <a:alpha val="43137"/>
                              </a:srgbClr>
                            </a:outerShdw>
                          </a:effectLst>
                        </a:rPr>
                        <a:t>Pielāgo</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saturu</a:t>
                      </a:r>
                      <a:r>
                        <a:rPr lang="en-GB" sz="1200" b="1" i="1" dirty="0">
                          <a:effectLst>
                            <a:outerShdw blurRad="38100" dist="38100" dir="2700000" algn="tl">
                              <a:srgbClr val="000000">
                                <a:alpha val="43137"/>
                              </a:srgbClr>
                            </a:outerShdw>
                          </a:effectLst>
                        </a:rPr>
                        <a:t> – to, </a:t>
                      </a:r>
                      <a:r>
                        <a:rPr lang="en-GB" sz="1200" b="1" i="1" dirty="0" err="1">
                          <a:effectLst>
                            <a:outerShdw blurRad="38100" dist="38100" dir="2700000" algn="tl">
                              <a:srgbClr val="000000">
                                <a:alpha val="43137"/>
                              </a:srgbClr>
                            </a:outerShdw>
                          </a:effectLst>
                        </a:rPr>
                        <a:t>ko</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mēs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bērnam</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vēlamies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iemācīt</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zināšanas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prasmes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attieksmes</a:t>
                      </a:r>
                      <a:r>
                        <a:rPr lang="en-GB" sz="1200" b="1" i="1" dirty="0">
                          <a:effectLst>
                            <a:outerShdw blurRad="38100" dist="38100" dir="2700000" algn="tl">
                              <a:srgbClr val="000000">
                                <a:alpha val="43137"/>
                              </a:srgbClr>
                            </a:outerShdw>
                          </a:effectLst>
                        </a:rPr>
                        <a:t>)</a:t>
                      </a:r>
                      <a:endParaRPr lang="en-GB" sz="12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200" b="1" i="1" dirty="0" err="1">
                          <a:effectLst>
                            <a:outerShdw blurRad="38100" dist="38100" dir="2700000" algn="tl">
                              <a:srgbClr val="000000">
                                <a:alpha val="43137"/>
                              </a:srgbClr>
                            </a:outerShdw>
                          </a:effectLst>
                        </a:rPr>
                        <a:t>Pielāgo</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procesu</a:t>
                      </a:r>
                      <a:r>
                        <a:rPr lang="en-GB" sz="1200" b="1" i="1" dirty="0">
                          <a:effectLst>
                            <a:outerShdw blurRad="38100" dist="38100" dir="2700000" algn="tl">
                              <a:srgbClr val="000000">
                                <a:alpha val="43137"/>
                              </a:srgbClr>
                            </a:outerShdw>
                          </a:effectLst>
                        </a:rPr>
                        <a:t> – </a:t>
                      </a:r>
                      <a:r>
                        <a:rPr lang="en-GB" sz="1200" b="1" i="1" dirty="0" err="1">
                          <a:effectLst>
                            <a:outerShdw blurRad="38100" dist="38100" dir="2700000" algn="tl">
                              <a:srgbClr val="000000">
                                <a:alpha val="43137"/>
                              </a:srgbClr>
                            </a:outerShdw>
                          </a:effectLst>
                        </a:rPr>
                        <a:t>vingrinājumus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aktivitātes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pieredzi</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kā</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rezultātā</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bērni</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apgūst</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mācību</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saturu</a:t>
                      </a:r>
                      <a:endParaRPr lang="en-GB" sz="12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200" b="1" i="1" dirty="0" err="1">
                          <a:effectLst>
                            <a:outerShdw blurRad="38100" dist="38100" dir="2700000" algn="tl">
                              <a:srgbClr val="000000">
                                <a:alpha val="43137"/>
                              </a:srgbClr>
                            </a:outerShdw>
                          </a:effectLst>
                        </a:rPr>
                        <a:t>Pielāgo</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produktu</a:t>
                      </a:r>
                      <a:r>
                        <a:rPr lang="en-GB" sz="1200" b="1" i="1" dirty="0">
                          <a:effectLst>
                            <a:outerShdw blurRad="38100" dist="38100" dir="2700000" algn="tl">
                              <a:srgbClr val="000000">
                                <a:alpha val="43137"/>
                              </a:srgbClr>
                            </a:outerShdw>
                          </a:effectLst>
                        </a:rPr>
                        <a:t> – to, </a:t>
                      </a:r>
                      <a:r>
                        <a:rPr lang="en-GB" sz="1200" b="1" i="1" dirty="0" err="1">
                          <a:effectLst>
                            <a:outerShdw blurRad="38100" dist="38100" dir="2700000" algn="tl">
                              <a:srgbClr val="000000">
                                <a:alpha val="43137"/>
                              </a:srgbClr>
                            </a:outerShdw>
                          </a:effectLst>
                        </a:rPr>
                        <a:t>kā</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bērni</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demonstrē</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ko</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iemācījušies</a:t>
                      </a:r>
                      <a:endParaRPr lang="en-GB" sz="12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200" b="1" i="1" dirty="0" err="1">
                          <a:effectLst>
                            <a:outerShdw blurRad="38100" dist="38100" dir="2700000" algn="tl">
                              <a:srgbClr val="000000">
                                <a:alpha val="43137"/>
                              </a:srgbClr>
                            </a:outerShdw>
                          </a:effectLst>
                        </a:rPr>
                        <a:t>Pielāgo</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vidi</a:t>
                      </a:r>
                      <a:r>
                        <a:rPr lang="en-GB" sz="1200" b="1" i="1" dirty="0">
                          <a:effectLst>
                            <a:outerShdw blurRad="38100" dist="38100" dir="2700000" algn="tl">
                              <a:srgbClr val="000000">
                                <a:alpha val="43137"/>
                              </a:srgbClr>
                            </a:outerShdw>
                          </a:effectLst>
                        </a:rPr>
                        <a:t> – to, </a:t>
                      </a:r>
                      <a:r>
                        <a:rPr lang="en-GB" sz="1200" b="1" i="1" dirty="0" err="1">
                          <a:effectLst>
                            <a:outerShdw blurRad="38100" dist="38100" dir="2700000" algn="tl">
                              <a:srgbClr val="000000">
                                <a:alpha val="43137"/>
                              </a:srgbClr>
                            </a:outerShdw>
                          </a:effectLst>
                        </a:rPr>
                        <a:t>kāds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ir</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grupas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klimats</a:t>
                      </a:r>
                      <a:r>
                        <a:rPr lang="en-GB" sz="1200" b="1" i="1" dirty="0">
                          <a:effectLst>
                            <a:outerShdw blurRad="38100" dist="38100" dir="2700000" algn="tl">
                              <a:srgbClr val="000000">
                                <a:alpha val="43137"/>
                              </a:srgbClr>
                            </a:outerShdw>
                          </a:effectLst>
                        </a:rPr>
                        <a:t>, </a:t>
                      </a:r>
                      <a:r>
                        <a:rPr lang="en-GB" sz="1200" b="1" i="1" dirty="0" err="1">
                          <a:effectLst>
                            <a:outerShdw blurRad="38100" dist="38100" dir="2700000" algn="tl">
                              <a:srgbClr val="000000">
                                <a:alpha val="43137"/>
                              </a:srgbClr>
                            </a:outerShdw>
                          </a:effectLst>
                        </a:rPr>
                        <a:t>atmosfēra</a:t>
                      </a:r>
                      <a:endParaRPr lang="en-GB" sz="12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r>
              <a:tr h="2278641">
                <a:tc>
                  <a:txBody>
                    <a:bodyPr/>
                    <a:lstStyle/>
                    <a:p>
                      <a:pPr>
                        <a:lnSpc>
                          <a:spcPct val="103000"/>
                        </a:lnSpc>
                        <a:spcAft>
                          <a:spcPts val="0"/>
                        </a:spcAft>
                      </a:pPr>
                      <a:r>
                        <a:rPr lang="en-GB" sz="1100" b="1" i="1" dirty="0" err="1">
                          <a:effectLst>
                            <a:outerShdw blurRad="38100" dist="38100" dir="2700000" algn="tl">
                              <a:srgbClr val="000000">
                                <a:alpha val="43137"/>
                              </a:srgbClr>
                            </a:outerShdw>
                          </a:effectLst>
                        </a:rPr>
                        <a:t>Bērnu</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sagatavotība</a:t>
                      </a:r>
                      <a:endParaRPr lang="en-GB" sz="1100" b="1" i="1" dirty="0">
                        <a:effectLst>
                          <a:outerShdw blurRad="38100" dist="38100" dir="2700000" algn="tl">
                            <a:srgbClr val="000000">
                              <a:alpha val="43137"/>
                            </a:srgbClr>
                          </a:outerShdw>
                        </a:effectLst>
                      </a:endParaRPr>
                    </a:p>
                    <a:p>
                      <a:pPr>
                        <a:lnSpc>
                          <a:spcPct val="103000"/>
                        </a:lnSpc>
                        <a:spcAft>
                          <a:spcPts val="0"/>
                        </a:spcAft>
                      </a:pPr>
                      <a:r>
                        <a:rPr lang="en-GB" sz="1100" b="1" i="1" dirty="0">
                          <a:effectLst>
                            <a:outerShdw blurRad="38100" dist="38100" dir="2700000" algn="tl">
                              <a:srgbClr val="000000">
                                <a:alpha val="43137"/>
                              </a:srgbClr>
                            </a:outerShdw>
                          </a:effectLst>
                        </a:rPr>
                        <a:t> </a:t>
                      </a:r>
                    </a:p>
                    <a:p>
                      <a:pPr>
                        <a:lnSpc>
                          <a:spcPct val="103000"/>
                        </a:lnSpc>
                        <a:spcAft>
                          <a:spcPts val="0"/>
                        </a:spcAft>
                      </a:pPr>
                      <a:r>
                        <a:rPr lang="en-GB" sz="1100" b="1" i="1" dirty="0" err="1">
                          <a:effectLst>
                            <a:outerShdw blurRad="38100" dist="38100" dir="2700000" algn="tl">
                              <a:srgbClr val="000000">
                                <a:alpha val="43137"/>
                              </a:srgbClr>
                            </a:outerShdw>
                          </a:effectLst>
                        </a:rPr>
                        <a:t>Kādā</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mērā</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bērns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jau</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ir</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apguvis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nepieciešamās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zināšanas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prasmes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attieksmes</a:t>
                      </a:r>
                      <a:r>
                        <a:rPr lang="en-GB" sz="1100" b="1" i="1" dirty="0">
                          <a:effectLst>
                            <a:outerShdw blurRad="38100" dist="38100" dir="2700000" algn="tl">
                              <a:srgbClr val="000000">
                                <a:alpha val="43137"/>
                              </a:srgbClr>
                            </a:outerShdw>
                          </a:effectLst>
                        </a:rPr>
                        <a:t>?</a:t>
                      </a:r>
                      <a:endParaRPr lang="en-GB" sz="11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dirty="0">
                          <a:effectLst/>
                        </a:rPr>
                        <a:t>•</a:t>
                      </a:r>
                      <a:r>
                        <a:rPr lang="en-GB" sz="1100" dirty="0" err="1">
                          <a:effectLst/>
                        </a:rPr>
                        <a:t>Veido</a:t>
                      </a:r>
                      <a:r>
                        <a:rPr lang="en-GB" sz="1100" dirty="0">
                          <a:effectLst/>
                        </a:rPr>
                        <a:t> </a:t>
                      </a:r>
                      <a:r>
                        <a:rPr lang="en-GB" sz="1100" dirty="0" err="1">
                          <a:effectLst/>
                        </a:rPr>
                        <a:t>atbalsta</a:t>
                      </a:r>
                      <a:r>
                        <a:rPr lang="en-GB" sz="1100" dirty="0">
                          <a:effectLst/>
                        </a:rPr>
                        <a:t> </a:t>
                      </a:r>
                      <a:r>
                        <a:rPr lang="en-GB" sz="1100" dirty="0" err="1">
                          <a:effectLst/>
                        </a:rPr>
                        <a:t>materiālu</a:t>
                      </a:r>
                      <a:r>
                        <a:rPr lang="en-GB" sz="1100" dirty="0">
                          <a:effectLst/>
                        </a:rPr>
                        <a:t> </a:t>
                      </a:r>
                      <a:r>
                        <a:rPr lang="en-GB" sz="1100" dirty="0" err="1">
                          <a:effectLst/>
                        </a:rPr>
                        <a:t>dažādās</a:t>
                      </a:r>
                      <a:r>
                        <a:rPr lang="en-GB" sz="1100" dirty="0">
                          <a:effectLst/>
                        </a:rPr>
                        <a:t> </a:t>
                      </a:r>
                      <a:r>
                        <a:rPr lang="en-GB" sz="1100" dirty="0" err="1">
                          <a:effectLst/>
                        </a:rPr>
                        <a:t>grūtības</a:t>
                      </a:r>
                      <a:r>
                        <a:rPr lang="en-GB" sz="1100" dirty="0">
                          <a:effectLst/>
                        </a:rPr>
                        <a:t> </a:t>
                      </a:r>
                      <a:r>
                        <a:rPr lang="en-GB" sz="1100" dirty="0" err="1">
                          <a:effectLst/>
                        </a:rPr>
                        <a:t>pakāpēs</a:t>
                      </a:r>
                      <a:r>
                        <a:rPr lang="en-GB" sz="1100" dirty="0">
                          <a:effectLst/>
                        </a:rPr>
                        <a:t> </a:t>
                      </a:r>
                    </a:p>
                    <a:p>
                      <a:pPr>
                        <a:lnSpc>
                          <a:spcPct val="103000"/>
                        </a:lnSpc>
                        <a:spcAft>
                          <a:spcPts val="0"/>
                        </a:spcAft>
                      </a:pPr>
                      <a:r>
                        <a:rPr lang="en-GB" sz="1100" dirty="0">
                          <a:effectLst/>
                        </a:rPr>
                        <a:t>• </a:t>
                      </a:r>
                      <a:r>
                        <a:rPr lang="en-GB" sz="1100" dirty="0" err="1">
                          <a:effectLst/>
                        </a:rPr>
                        <a:t>Piedāvā</a:t>
                      </a:r>
                      <a:r>
                        <a:rPr lang="en-GB" sz="1100" dirty="0">
                          <a:effectLst/>
                        </a:rPr>
                        <a:t> </a:t>
                      </a:r>
                      <a:r>
                        <a:rPr lang="en-GB" sz="1100" dirty="0" err="1">
                          <a:effectLst/>
                        </a:rPr>
                        <a:t>dažādas</a:t>
                      </a:r>
                      <a:r>
                        <a:rPr lang="en-GB" sz="1100" dirty="0">
                          <a:effectLst/>
                        </a:rPr>
                        <a:t> </a:t>
                      </a:r>
                      <a:r>
                        <a:rPr lang="en-GB" sz="1100" dirty="0" err="1">
                          <a:effectLst/>
                        </a:rPr>
                        <a:t>grūtības</a:t>
                      </a:r>
                      <a:r>
                        <a:rPr lang="en-GB" sz="1100" dirty="0">
                          <a:effectLst/>
                        </a:rPr>
                        <a:t> </a:t>
                      </a:r>
                      <a:r>
                        <a:rPr lang="en-GB" sz="1100" dirty="0" err="1">
                          <a:effectLst/>
                        </a:rPr>
                        <a:t>pakāpes</a:t>
                      </a:r>
                      <a:r>
                        <a:rPr lang="en-GB" sz="1100" dirty="0">
                          <a:effectLst/>
                        </a:rPr>
                        <a:t> </a:t>
                      </a:r>
                      <a:r>
                        <a:rPr lang="en-GB" sz="1100" dirty="0" err="1">
                          <a:effectLst/>
                        </a:rPr>
                        <a:t>uzdevumus</a:t>
                      </a:r>
                      <a:endParaRPr lang="en-GB" sz="1100" dirty="0">
                        <a:effectLst/>
                      </a:endParaRPr>
                    </a:p>
                    <a:p>
                      <a:pPr>
                        <a:lnSpc>
                          <a:spcPct val="103000"/>
                        </a:lnSpc>
                        <a:spcAft>
                          <a:spcPts val="0"/>
                        </a:spcAft>
                      </a:pPr>
                      <a:r>
                        <a:rPr lang="en-GB" sz="1100" dirty="0">
                          <a:effectLst/>
                        </a:rPr>
                        <a:t>•</a:t>
                      </a:r>
                      <a:r>
                        <a:rPr lang="en-GB" sz="1100" dirty="0" err="1">
                          <a:effectLst/>
                        </a:rPr>
                        <a:t>Dažādo</a:t>
                      </a:r>
                      <a:r>
                        <a:rPr lang="en-GB" sz="1100" dirty="0">
                          <a:effectLst/>
                        </a:rPr>
                        <a:t> </a:t>
                      </a:r>
                      <a:r>
                        <a:rPr lang="en-GB" sz="1100" dirty="0" err="1">
                          <a:effectLst/>
                        </a:rPr>
                        <a:t>informācijas</a:t>
                      </a:r>
                      <a:r>
                        <a:rPr lang="en-GB" sz="1100" dirty="0">
                          <a:effectLst/>
                        </a:rPr>
                        <a:t> </a:t>
                      </a:r>
                      <a:r>
                        <a:rPr lang="en-GB" sz="1100" dirty="0" err="1">
                          <a:effectLst/>
                        </a:rPr>
                        <a:t>pasniegšanas</a:t>
                      </a:r>
                      <a:r>
                        <a:rPr lang="en-GB" sz="1100" dirty="0">
                          <a:effectLst/>
                        </a:rPr>
                        <a:t> </a:t>
                      </a:r>
                      <a:r>
                        <a:rPr lang="en-GB" sz="1100" dirty="0" err="1">
                          <a:effectLst/>
                        </a:rPr>
                        <a:t>metodes</a:t>
                      </a:r>
                      <a:endParaRPr lang="en-GB" sz="1100" dirty="0">
                        <a:effectLst/>
                      </a:endParaRPr>
                    </a:p>
                    <a:p>
                      <a:pPr>
                        <a:lnSpc>
                          <a:spcPct val="103000"/>
                        </a:lnSpc>
                        <a:spcAft>
                          <a:spcPts val="0"/>
                        </a:spcAft>
                      </a:pPr>
                      <a:r>
                        <a:rPr lang="en-GB" sz="1100" dirty="0">
                          <a:effectLst/>
                        </a:rPr>
                        <a:t>•</a:t>
                      </a:r>
                      <a:r>
                        <a:rPr lang="en-GB" sz="1100" dirty="0" err="1">
                          <a:effectLst/>
                        </a:rPr>
                        <a:t>Plāno</a:t>
                      </a:r>
                      <a:r>
                        <a:rPr lang="en-GB" sz="1100" dirty="0">
                          <a:effectLst/>
                        </a:rPr>
                        <a:t> </a:t>
                      </a:r>
                      <a:r>
                        <a:rPr lang="en-GB" sz="1100" dirty="0" err="1">
                          <a:effectLst/>
                        </a:rPr>
                        <a:t>mērķtiecīgu</a:t>
                      </a:r>
                      <a:r>
                        <a:rPr lang="en-GB" sz="1100" dirty="0">
                          <a:effectLst/>
                        </a:rPr>
                        <a:t> </a:t>
                      </a:r>
                      <a:r>
                        <a:rPr lang="en-GB" sz="1100" dirty="0" err="1">
                          <a:effectLst/>
                        </a:rPr>
                        <a:t>darbu</a:t>
                      </a:r>
                      <a:r>
                        <a:rPr lang="en-GB" sz="1100" dirty="0">
                          <a:effectLst/>
                        </a:rPr>
                        <a:t> </a:t>
                      </a:r>
                      <a:r>
                        <a:rPr lang="en-GB" sz="1100" dirty="0" err="1">
                          <a:effectLst/>
                        </a:rPr>
                        <a:t>ar</a:t>
                      </a:r>
                      <a:r>
                        <a:rPr lang="en-GB" sz="1100" dirty="0">
                          <a:effectLst/>
                        </a:rPr>
                        <a:t> </a:t>
                      </a:r>
                      <a:r>
                        <a:rPr lang="en-GB" sz="1100" dirty="0" err="1">
                          <a:effectLst/>
                        </a:rPr>
                        <a:t>mazām</a:t>
                      </a:r>
                      <a:r>
                        <a:rPr lang="en-GB" sz="1100" dirty="0">
                          <a:effectLst/>
                        </a:rPr>
                        <a:t> </a:t>
                      </a:r>
                      <a:r>
                        <a:rPr lang="en-GB" sz="1100" dirty="0" err="1">
                          <a:effectLst/>
                        </a:rPr>
                        <a:t>grupām</a:t>
                      </a:r>
                      <a:r>
                        <a:rPr lang="en-GB" sz="1100" dirty="0">
                          <a:effectLst/>
                        </a:rPr>
                        <a:t>, </a:t>
                      </a:r>
                      <a:r>
                        <a:rPr lang="en-GB" sz="1100" dirty="0" err="1">
                          <a:effectLst/>
                        </a:rPr>
                        <a:t>piemēram</a:t>
                      </a:r>
                      <a:r>
                        <a:rPr lang="en-GB" sz="1100" dirty="0">
                          <a:effectLst/>
                        </a:rPr>
                        <a:t>, </a:t>
                      </a:r>
                      <a:r>
                        <a:rPr lang="en-GB" sz="1100" dirty="0" err="1">
                          <a:effectLst/>
                        </a:rPr>
                        <a:t>lai</a:t>
                      </a:r>
                      <a:r>
                        <a:rPr lang="en-GB" sz="1100" dirty="0">
                          <a:effectLst/>
                        </a:rPr>
                        <a:t> </a:t>
                      </a:r>
                      <a:r>
                        <a:rPr lang="en-GB" sz="1100" dirty="0" err="1">
                          <a:effectLst/>
                        </a:rPr>
                        <a:t>dažādotu</a:t>
                      </a:r>
                      <a:r>
                        <a:rPr lang="en-GB" sz="1100" dirty="0">
                          <a:effectLst/>
                        </a:rPr>
                        <a:t> </a:t>
                      </a:r>
                      <a:r>
                        <a:rPr lang="en-GB" sz="1100" dirty="0" err="1">
                          <a:effectLst/>
                        </a:rPr>
                        <a:t>satura</a:t>
                      </a:r>
                      <a:r>
                        <a:rPr lang="en-GB" sz="1100" dirty="0">
                          <a:effectLst/>
                        </a:rPr>
                        <a:t> </a:t>
                      </a:r>
                      <a:r>
                        <a:rPr lang="en-GB" sz="1100" dirty="0" err="1">
                          <a:effectLst/>
                        </a:rPr>
                        <a:t>apguves</a:t>
                      </a:r>
                      <a:r>
                        <a:rPr lang="en-GB" sz="1100" dirty="0">
                          <a:effectLst/>
                        </a:rPr>
                        <a:t> </a:t>
                      </a:r>
                      <a:r>
                        <a:rPr lang="en-GB" sz="1100" dirty="0" err="1">
                          <a:effectLst/>
                        </a:rPr>
                        <a:t>tempu</a:t>
                      </a:r>
                      <a:r>
                        <a:rPr lang="en-GB" sz="1100" dirty="0">
                          <a:effectLst/>
                        </a:rPr>
                        <a:t> </a:t>
                      </a:r>
                    </a:p>
                    <a:p>
                      <a:pPr>
                        <a:lnSpc>
                          <a:spcPct val="103000"/>
                        </a:lnSpc>
                        <a:spcAft>
                          <a:spcPts val="0"/>
                        </a:spcAft>
                      </a:pPr>
                      <a:r>
                        <a:rPr lang="en-GB" sz="1100" dirty="0">
                          <a:effectLst/>
                        </a:rPr>
                        <a:t>•</a:t>
                      </a:r>
                      <a:r>
                        <a:rPr lang="en-GB" sz="1100" dirty="0" err="1">
                          <a:effectLst/>
                        </a:rPr>
                        <a:t>Uzsver</a:t>
                      </a:r>
                      <a:r>
                        <a:rPr lang="en-GB" sz="1100" dirty="0">
                          <a:effectLst/>
                        </a:rPr>
                        <a:t> </a:t>
                      </a:r>
                      <a:r>
                        <a:rPr lang="en-GB" sz="1100" dirty="0" err="1">
                          <a:effectLst/>
                        </a:rPr>
                        <a:t>jaunu</a:t>
                      </a:r>
                      <a:r>
                        <a:rPr lang="en-GB" sz="1100" dirty="0">
                          <a:effectLst/>
                        </a:rPr>
                        <a:t> terminus, </a:t>
                      </a:r>
                      <a:r>
                        <a:rPr lang="en-GB" sz="1100" dirty="0" err="1">
                          <a:effectLst/>
                        </a:rPr>
                        <a:t>pievērs</a:t>
                      </a:r>
                      <a:r>
                        <a:rPr lang="en-GB" sz="1100" dirty="0">
                          <a:effectLst/>
                        </a:rPr>
                        <a:t> </a:t>
                      </a:r>
                      <a:r>
                        <a:rPr lang="en-GB" sz="1100" dirty="0" err="1">
                          <a:effectLst/>
                        </a:rPr>
                        <a:t>uzmanību</a:t>
                      </a:r>
                      <a:r>
                        <a:rPr lang="en-GB" sz="1100" dirty="0">
                          <a:effectLst/>
                        </a:rPr>
                        <a:t> to </a:t>
                      </a:r>
                      <a:r>
                        <a:rPr lang="en-GB" sz="1100" dirty="0" err="1">
                          <a:effectLst/>
                        </a:rPr>
                        <a:t>skaidrošanai</a:t>
                      </a:r>
                      <a:r>
                        <a:rPr lang="en-GB" sz="1100" dirty="0">
                          <a:effectLst/>
                        </a:rPr>
                        <a:t> </a:t>
                      </a:r>
                      <a:r>
                        <a:rPr lang="en-GB" sz="1100" dirty="0" err="1">
                          <a:effectLst/>
                        </a:rPr>
                        <a:t>skaidrošanu</a:t>
                      </a:r>
                      <a:r>
                        <a:rPr lang="en-GB" sz="1100" dirty="0">
                          <a:effectLst/>
                        </a:rPr>
                        <a:t>/</a:t>
                      </a:r>
                      <a:r>
                        <a:rPr lang="en-GB" sz="1100" dirty="0" err="1">
                          <a:effectLst/>
                        </a:rPr>
                        <a:t>apguvi</a:t>
                      </a:r>
                      <a:r>
                        <a:rPr lang="en-GB" sz="1100" dirty="0">
                          <a:effectLst/>
                        </a:rPr>
                        <a:t> </a:t>
                      </a:r>
                      <a:r>
                        <a:rPr lang="en-GB" sz="1100" dirty="0" err="1">
                          <a:effectLst/>
                        </a:rPr>
                        <a:t>tēmas</a:t>
                      </a:r>
                      <a:r>
                        <a:rPr lang="en-GB" sz="1100" dirty="0">
                          <a:effectLst/>
                        </a:rPr>
                        <a:t> </a:t>
                      </a:r>
                      <a:r>
                        <a:rPr lang="en-GB" sz="1100" dirty="0" err="1">
                          <a:effectLst/>
                        </a:rPr>
                        <a:t>sākumā</a:t>
                      </a:r>
                      <a:r>
                        <a:rPr lang="en-GB" sz="1100" dirty="0">
                          <a:effectLst/>
                        </a:rPr>
                        <a:t> </a:t>
                      </a:r>
                      <a:endParaRPr lang="en-GB" sz="1100" dirty="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dirty="0">
                          <a:effectLst/>
                        </a:rPr>
                        <a:t>•</a:t>
                      </a:r>
                      <a:r>
                        <a:rPr lang="en-GB" sz="1100" dirty="0" err="1">
                          <a:effectLst/>
                        </a:rPr>
                        <a:t>Piedāvā</a:t>
                      </a:r>
                      <a:r>
                        <a:rPr lang="en-GB" sz="1100" dirty="0">
                          <a:effectLst/>
                        </a:rPr>
                        <a:t> </a:t>
                      </a:r>
                      <a:r>
                        <a:rPr lang="en-GB" sz="1100" dirty="0" err="1">
                          <a:effectLst/>
                        </a:rPr>
                        <a:t>daudzpakāpju</a:t>
                      </a:r>
                      <a:r>
                        <a:rPr lang="en-GB" sz="1100" dirty="0">
                          <a:effectLst/>
                        </a:rPr>
                        <a:t> </a:t>
                      </a:r>
                      <a:r>
                        <a:rPr lang="en-GB" sz="1100" dirty="0" err="1">
                          <a:effectLst/>
                        </a:rPr>
                        <a:t>vingrinājumus</a:t>
                      </a:r>
                      <a:r>
                        <a:rPr lang="en-GB" sz="1100" dirty="0">
                          <a:effectLst/>
                        </a:rPr>
                        <a:t>/</a:t>
                      </a:r>
                      <a:r>
                        <a:rPr lang="en-GB" sz="1100" dirty="0" err="1">
                          <a:effectLst/>
                        </a:rPr>
                        <a:t>uzdevumus</a:t>
                      </a:r>
                      <a:endParaRPr lang="en-GB" sz="1100" dirty="0">
                        <a:effectLst/>
                      </a:endParaRPr>
                    </a:p>
                    <a:p>
                      <a:pPr>
                        <a:lnSpc>
                          <a:spcPct val="103000"/>
                        </a:lnSpc>
                        <a:spcAft>
                          <a:spcPts val="0"/>
                        </a:spcAft>
                      </a:pPr>
                      <a:r>
                        <a:rPr lang="en-GB" sz="1100" dirty="0">
                          <a:effectLst/>
                        </a:rPr>
                        <a:t>•</a:t>
                      </a:r>
                      <a:r>
                        <a:rPr lang="en-GB" sz="1100" dirty="0" err="1">
                          <a:effectLst/>
                        </a:rPr>
                        <a:t>Piedāvā</a:t>
                      </a:r>
                      <a:r>
                        <a:rPr lang="en-GB" sz="1100" dirty="0">
                          <a:effectLst/>
                        </a:rPr>
                        <a:t> </a:t>
                      </a:r>
                      <a:r>
                        <a:rPr lang="en-GB" sz="1100" dirty="0" err="1">
                          <a:effectLst/>
                        </a:rPr>
                        <a:t>daudzveidīgus</a:t>
                      </a:r>
                      <a:r>
                        <a:rPr lang="en-GB" sz="1100" dirty="0">
                          <a:effectLst/>
                        </a:rPr>
                        <a:t> </a:t>
                      </a:r>
                      <a:r>
                        <a:rPr lang="en-GB" sz="1100" dirty="0" err="1">
                          <a:effectLst/>
                        </a:rPr>
                        <a:t>resursus</a:t>
                      </a:r>
                      <a:r>
                        <a:rPr lang="en-GB" sz="1100" dirty="0">
                          <a:effectLst/>
                        </a:rPr>
                        <a:t> </a:t>
                      </a:r>
                      <a:r>
                        <a:rPr lang="en-GB" sz="1100" dirty="0" err="1">
                          <a:effectLst/>
                        </a:rPr>
                        <a:t>uzdevuma</a:t>
                      </a:r>
                      <a:r>
                        <a:rPr lang="en-GB" sz="1100" dirty="0">
                          <a:effectLst/>
                        </a:rPr>
                        <a:t> </a:t>
                      </a:r>
                      <a:r>
                        <a:rPr lang="en-GB" sz="1100" dirty="0" err="1">
                          <a:effectLst/>
                        </a:rPr>
                        <a:t>izpildei</a:t>
                      </a:r>
                      <a:endParaRPr lang="en-GB" sz="1100" dirty="0">
                        <a:effectLst/>
                      </a:endParaRPr>
                    </a:p>
                    <a:p>
                      <a:pPr>
                        <a:lnSpc>
                          <a:spcPct val="103000"/>
                        </a:lnSpc>
                        <a:spcAft>
                          <a:spcPts val="0"/>
                        </a:spcAft>
                      </a:pPr>
                      <a:r>
                        <a:rPr lang="en-GB" sz="1100" dirty="0">
                          <a:effectLst/>
                        </a:rPr>
                        <a:t>•</a:t>
                      </a:r>
                      <a:r>
                        <a:rPr lang="en-GB" sz="1100" dirty="0" err="1">
                          <a:effectLst/>
                        </a:rPr>
                        <a:t>Sniedz</a:t>
                      </a:r>
                      <a:r>
                        <a:rPr lang="en-GB" sz="1100" dirty="0">
                          <a:effectLst/>
                        </a:rPr>
                        <a:t> </a:t>
                      </a:r>
                      <a:r>
                        <a:rPr lang="en-GB" sz="1100" dirty="0" err="1">
                          <a:effectLst/>
                        </a:rPr>
                        <a:t>iespēju</a:t>
                      </a:r>
                      <a:r>
                        <a:rPr lang="en-GB" sz="1100" dirty="0">
                          <a:effectLst/>
                        </a:rPr>
                        <a:t> </a:t>
                      </a:r>
                      <a:r>
                        <a:rPr lang="en-GB" sz="1100" dirty="0" err="1">
                          <a:effectLst/>
                        </a:rPr>
                        <a:t>elastīgi</a:t>
                      </a:r>
                      <a:r>
                        <a:rPr lang="en-GB" sz="1100" dirty="0">
                          <a:effectLst/>
                        </a:rPr>
                        <a:t> </a:t>
                      </a:r>
                      <a:r>
                        <a:rPr lang="en-GB" sz="1100" dirty="0" err="1">
                          <a:effectLst/>
                        </a:rPr>
                        <a:t>izmantot</a:t>
                      </a:r>
                      <a:r>
                        <a:rPr lang="en-GB" sz="1100" dirty="0">
                          <a:effectLst/>
                        </a:rPr>
                        <a:t> </a:t>
                      </a:r>
                      <a:r>
                        <a:rPr lang="en-GB" sz="1100" dirty="0" err="1">
                          <a:effectLst/>
                        </a:rPr>
                        <a:t>laiku</a:t>
                      </a:r>
                      <a:r>
                        <a:rPr lang="en-GB" sz="1100" dirty="0">
                          <a:effectLst/>
                        </a:rPr>
                        <a:t> </a:t>
                      </a:r>
                    </a:p>
                    <a:p>
                      <a:pPr>
                        <a:lnSpc>
                          <a:spcPct val="103000"/>
                        </a:lnSpc>
                        <a:spcAft>
                          <a:spcPts val="0"/>
                        </a:spcAft>
                      </a:pPr>
                      <a:r>
                        <a:rPr lang="en-GB" sz="1100" dirty="0">
                          <a:effectLst/>
                        </a:rPr>
                        <a:t>• “</a:t>
                      </a:r>
                      <a:r>
                        <a:rPr lang="en-GB" sz="1100" dirty="0" err="1">
                          <a:effectLst/>
                        </a:rPr>
                        <a:t>Slēdz</a:t>
                      </a:r>
                      <a:r>
                        <a:rPr lang="en-GB" sz="1100" dirty="0">
                          <a:effectLst/>
                        </a:rPr>
                        <a:t>” </a:t>
                      </a:r>
                      <a:r>
                        <a:rPr lang="en-GB" sz="1100" dirty="0" err="1">
                          <a:effectLst/>
                        </a:rPr>
                        <a:t>mācīšanās</a:t>
                      </a:r>
                      <a:r>
                        <a:rPr lang="en-GB" sz="1100" dirty="0">
                          <a:effectLst/>
                        </a:rPr>
                        <a:t> </a:t>
                      </a:r>
                      <a:r>
                        <a:rPr lang="en-GB" sz="1100" dirty="0" err="1">
                          <a:effectLst/>
                        </a:rPr>
                        <a:t>līgumus</a:t>
                      </a:r>
                      <a:r>
                        <a:rPr lang="en-GB" sz="1100" dirty="0">
                          <a:effectLst/>
                        </a:rPr>
                        <a:t> (</a:t>
                      </a:r>
                      <a:r>
                        <a:rPr lang="en-GB" sz="1100" dirty="0" err="1">
                          <a:effectLst/>
                        </a:rPr>
                        <a:t>vienojies</a:t>
                      </a:r>
                      <a:r>
                        <a:rPr lang="en-GB" sz="1100" dirty="0">
                          <a:effectLst/>
                        </a:rPr>
                        <a:t> </a:t>
                      </a:r>
                      <a:r>
                        <a:rPr lang="en-GB" sz="1100" dirty="0" err="1">
                          <a:effectLst/>
                        </a:rPr>
                        <a:t>ar</a:t>
                      </a:r>
                      <a:r>
                        <a:rPr lang="en-GB" sz="1100" dirty="0">
                          <a:effectLst/>
                        </a:rPr>
                        <a:t> </a:t>
                      </a:r>
                      <a:r>
                        <a:rPr lang="en-GB" sz="1100" dirty="0" err="1">
                          <a:effectLst/>
                        </a:rPr>
                        <a:t>bērnu</a:t>
                      </a:r>
                      <a:r>
                        <a:rPr lang="en-GB" sz="1100" dirty="0">
                          <a:effectLst/>
                        </a:rPr>
                        <a:t> par </a:t>
                      </a:r>
                      <a:r>
                        <a:rPr lang="en-GB" sz="1100" dirty="0" err="1">
                          <a:effectLst/>
                        </a:rPr>
                        <a:t>māc.procesu</a:t>
                      </a:r>
                      <a:r>
                        <a:rPr lang="en-GB" sz="1100" dirty="0">
                          <a:effectLst/>
                        </a:rPr>
                        <a:t>)</a:t>
                      </a:r>
                    </a:p>
                    <a:p>
                      <a:pPr>
                        <a:lnSpc>
                          <a:spcPct val="103000"/>
                        </a:lnSpc>
                        <a:spcAft>
                          <a:spcPts val="0"/>
                        </a:spcAft>
                      </a:pPr>
                      <a:r>
                        <a:rPr lang="en-GB" sz="1100" dirty="0">
                          <a:effectLst/>
                        </a:rPr>
                        <a:t>•</a:t>
                      </a:r>
                      <a:r>
                        <a:rPr lang="en-GB" sz="1100" dirty="0" err="1">
                          <a:effectLst/>
                        </a:rPr>
                        <a:t>Pielāgo</a:t>
                      </a:r>
                      <a:r>
                        <a:rPr lang="en-GB" sz="1100" dirty="0">
                          <a:effectLst/>
                        </a:rPr>
                        <a:t> </a:t>
                      </a:r>
                      <a:r>
                        <a:rPr lang="en-GB" sz="1100" dirty="0" err="1">
                          <a:effectLst/>
                        </a:rPr>
                        <a:t>papildus</a:t>
                      </a:r>
                      <a:r>
                        <a:rPr lang="en-GB" sz="1100" dirty="0">
                          <a:effectLst/>
                        </a:rPr>
                        <a:t> </a:t>
                      </a:r>
                      <a:r>
                        <a:rPr lang="en-GB" sz="1100" dirty="0" err="1">
                          <a:effectLst/>
                        </a:rPr>
                        <a:t>atbalstu</a:t>
                      </a:r>
                      <a:r>
                        <a:rPr lang="en-GB" sz="1100" dirty="0">
                          <a:effectLst/>
                        </a:rPr>
                        <a:t> </a:t>
                      </a:r>
                      <a:endParaRPr lang="en-GB" sz="1100" dirty="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dirty="0">
                          <a:effectLst/>
                        </a:rPr>
                        <a:t>•</a:t>
                      </a:r>
                      <a:r>
                        <a:rPr lang="en-GB" sz="1100" dirty="0" err="1">
                          <a:effectLst/>
                        </a:rPr>
                        <a:t>Piedāvā</a:t>
                      </a:r>
                      <a:r>
                        <a:rPr lang="en-GB" sz="1100" dirty="0">
                          <a:effectLst/>
                        </a:rPr>
                        <a:t> </a:t>
                      </a:r>
                      <a:r>
                        <a:rPr lang="en-GB" sz="1100" dirty="0" err="1">
                          <a:effectLst/>
                        </a:rPr>
                        <a:t>veidot</a:t>
                      </a:r>
                      <a:r>
                        <a:rPr lang="en-GB" sz="1100" dirty="0">
                          <a:effectLst/>
                        </a:rPr>
                        <a:t> </a:t>
                      </a:r>
                      <a:r>
                        <a:rPr lang="en-GB" sz="1100" dirty="0" err="1">
                          <a:effectLst/>
                        </a:rPr>
                        <a:t>daudzpakāpju</a:t>
                      </a:r>
                      <a:r>
                        <a:rPr lang="en-GB" sz="1100" dirty="0">
                          <a:effectLst/>
                        </a:rPr>
                        <a:t> </a:t>
                      </a:r>
                      <a:r>
                        <a:rPr lang="en-GB" sz="1100" dirty="0" err="1">
                          <a:effectLst/>
                        </a:rPr>
                        <a:t>produktus</a:t>
                      </a:r>
                      <a:endParaRPr lang="en-GB" sz="1100" dirty="0">
                        <a:effectLst/>
                      </a:endParaRPr>
                    </a:p>
                    <a:p>
                      <a:pPr>
                        <a:lnSpc>
                          <a:spcPct val="103000"/>
                        </a:lnSpc>
                        <a:spcAft>
                          <a:spcPts val="0"/>
                        </a:spcAft>
                      </a:pPr>
                      <a:r>
                        <a:rPr lang="en-GB" sz="1100" dirty="0">
                          <a:effectLst/>
                        </a:rPr>
                        <a:t>•</a:t>
                      </a:r>
                      <a:r>
                        <a:rPr lang="en-GB" sz="1100" dirty="0" err="1">
                          <a:effectLst/>
                        </a:rPr>
                        <a:t>Veicini</a:t>
                      </a:r>
                      <a:r>
                        <a:rPr lang="en-GB" sz="1100" dirty="0">
                          <a:effectLst/>
                        </a:rPr>
                        <a:t> </a:t>
                      </a:r>
                      <a:r>
                        <a:rPr lang="en-GB" sz="1100" dirty="0" err="1">
                          <a:effectLst/>
                        </a:rPr>
                        <a:t>personīgo</a:t>
                      </a:r>
                      <a:r>
                        <a:rPr lang="en-GB" sz="1100" dirty="0">
                          <a:effectLst/>
                        </a:rPr>
                        <a:t> </a:t>
                      </a:r>
                      <a:r>
                        <a:rPr lang="en-GB" sz="1100" dirty="0" err="1">
                          <a:effectLst/>
                        </a:rPr>
                        <a:t>mērķu</a:t>
                      </a:r>
                      <a:r>
                        <a:rPr lang="en-GB" sz="1100" dirty="0">
                          <a:effectLst/>
                        </a:rPr>
                        <a:t> </a:t>
                      </a:r>
                      <a:r>
                        <a:rPr lang="en-GB" sz="1100" dirty="0" err="1">
                          <a:effectLst/>
                        </a:rPr>
                        <a:t>izvirzīšanu</a:t>
                      </a:r>
                      <a:endParaRPr lang="en-GB" sz="1100" dirty="0">
                        <a:effectLst/>
                      </a:endParaRPr>
                    </a:p>
                    <a:p>
                      <a:pPr>
                        <a:lnSpc>
                          <a:spcPct val="103000"/>
                        </a:lnSpc>
                        <a:spcAft>
                          <a:spcPts val="0"/>
                        </a:spcAft>
                      </a:pPr>
                      <a:r>
                        <a:rPr lang="en-GB" sz="1100" dirty="0">
                          <a:effectLst/>
                        </a:rPr>
                        <a:t>•</a:t>
                      </a:r>
                      <a:r>
                        <a:rPr lang="en-GB" sz="1100" dirty="0" err="1">
                          <a:effectLst/>
                        </a:rPr>
                        <a:t>Piedāvā</a:t>
                      </a:r>
                      <a:r>
                        <a:rPr lang="en-GB" sz="1100" dirty="0">
                          <a:effectLst/>
                        </a:rPr>
                        <a:t> un </a:t>
                      </a:r>
                      <a:r>
                        <a:rPr lang="en-GB" sz="1100" dirty="0" err="1">
                          <a:effectLst/>
                        </a:rPr>
                        <a:t>pieņem</a:t>
                      </a:r>
                      <a:r>
                        <a:rPr lang="en-GB" sz="1100" dirty="0">
                          <a:effectLst/>
                        </a:rPr>
                        <a:t> </a:t>
                      </a:r>
                      <a:r>
                        <a:rPr lang="en-GB" sz="1100" dirty="0" err="1">
                          <a:effectLst/>
                        </a:rPr>
                        <a:t>dažādus</a:t>
                      </a:r>
                      <a:r>
                        <a:rPr lang="en-GB" sz="1100" dirty="0">
                          <a:effectLst/>
                        </a:rPr>
                        <a:t> </a:t>
                      </a:r>
                      <a:r>
                        <a:rPr lang="en-GB" sz="1100" dirty="0" err="1">
                          <a:effectLst/>
                        </a:rPr>
                        <a:t>veidus</a:t>
                      </a:r>
                      <a:r>
                        <a:rPr lang="en-GB" sz="1100" dirty="0">
                          <a:effectLst/>
                        </a:rPr>
                        <a:t> </a:t>
                      </a:r>
                      <a:r>
                        <a:rPr lang="en-GB" sz="1100" dirty="0" err="1">
                          <a:effectLst/>
                        </a:rPr>
                        <a:t>zināšnu</a:t>
                      </a:r>
                      <a:r>
                        <a:rPr lang="en-GB" sz="1100" dirty="0">
                          <a:effectLst/>
                        </a:rPr>
                        <a:t>, </a:t>
                      </a:r>
                      <a:r>
                        <a:rPr lang="en-GB" sz="1100" dirty="0" err="1">
                          <a:effectLst/>
                        </a:rPr>
                        <a:t>izpratnes</a:t>
                      </a:r>
                      <a:r>
                        <a:rPr lang="en-GB" sz="1100" dirty="0">
                          <a:effectLst/>
                        </a:rPr>
                        <a:t> </a:t>
                      </a:r>
                      <a:r>
                        <a:rPr lang="en-GB" sz="1100" dirty="0" err="1">
                          <a:effectLst/>
                        </a:rPr>
                        <a:t>demonstrēšanai</a:t>
                      </a:r>
                      <a:endParaRPr lang="en-GB" sz="1100" dirty="0">
                        <a:effectLst/>
                      </a:endParaRPr>
                    </a:p>
                    <a:p>
                      <a:pPr>
                        <a:lnSpc>
                          <a:spcPct val="103000"/>
                        </a:lnSpc>
                        <a:spcAft>
                          <a:spcPts val="0"/>
                        </a:spcAft>
                      </a:pPr>
                      <a:r>
                        <a:rPr lang="en-GB" sz="1100" dirty="0">
                          <a:effectLst/>
                        </a:rPr>
                        <a:t>•</a:t>
                      </a:r>
                      <a:r>
                        <a:rPr lang="en-GB" sz="1100" dirty="0" err="1">
                          <a:effectLst/>
                        </a:rPr>
                        <a:t>Izmanto</a:t>
                      </a:r>
                      <a:r>
                        <a:rPr lang="en-GB" sz="1100" dirty="0">
                          <a:effectLst/>
                        </a:rPr>
                        <a:t> </a:t>
                      </a:r>
                      <a:r>
                        <a:rPr lang="en-GB" sz="1100" dirty="0" err="1">
                          <a:effectLst/>
                        </a:rPr>
                        <a:t>dažādas</a:t>
                      </a:r>
                      <a:r>
                        <a:rPr lang="en-GB" sz="1100" dirty="0">
                          <a:effectLst/>
                        </a:rPr>
                        <a:t> </a:t>
                      </a:r>
                      <a:r>
                        <a:rPr lang="en-GB" sz="1100" dirty="0" err="1">
                          <a:effectLst/>
                        </a:rPr>
                        <a:t>sarežģītības</a:t>
                      </a:r>
                      <a:r>
                        <a:rPr lang="en-GB" sz="1100" dirty="0">
                          <a:effectLst/>
                        </a:rPr>
                        <a:t> </a:t>
                      </a:r>
                      <a:r>
                        <a:rPr lang="en-GB" sz="1100" dirty="0" err="1">
                          <a:effectLst/>
                        </a:rPr>
                        <a:t>bērnu</a:t>
                      </a:r>
                      <a:r>
                        <a:rPr lang="en-GB" sz="1100" dirty="0">
                          <a:effectLst/>
                        </a:rPr>
                        <a:t> </a:t>
                      </a:r>
                      <a:r>
                        <a:rPr lang="en-GB" sz="1100" dirty="0" err="1">
                          <a:effectLst/>
                        </a:rPr>
                        <a:t>darbu</a:t>
                      </a:r>
                      <a:r>
                        <a:rPr lang="en-GB" sz="1100" dirty="0">
                          <a:effectLst/>
                        </a:rPr>
                        <a:t> </a:t>
                      </a:r>
                      <a:r>
                        <a:rPr lang="en-GB" sz="1100" dirty="0" err="1">
                          <a:effectLst/>
                        </a:rPr>
                        <a:t>piemērus</a:t>
                      </a:r>
                      <a:r>
                        <a:rPr lang="en-GB" sz="1100" dirty="0">
                          <a:effectLst/>
                        </a:rPr>
                        <a:t> </a:t>
                      </a:r>
                      <a:endParaRPr lang="en-GB" sz="1100" dirty="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dirty="0">
                          <a:effectLst/>
                        </a:rPr>
                        <a:t>•</a:t>
                      </a:r>
                      <a:r>
                        <a:rPr lang="en-GB" sz="1100" dirty="0" err="1">
                          <a:effectLst/>
                        </a:rPr>
                        <a:t>Piedāvā</a:t>
                      </a:r>
                      <a:r>
                        <a:rPr lang="en-GB" sz="1100" dirty="0">
                          <a:effectLst/>
                        </a:rPr>
                        <a:t> </a:t>
                      </a:r>
                      <a:r>
                        <a:rPr lang="en-GB" sz="1100" dirty="0" err="1">
                          <a:effectLst/>
                        </a:rPr>
                        <a:t>daudzveidīgi</a:t>
                      </a:r>
                      <a:r>
                        <a:rPr lang="en-GB" sz="1100" dirty="0">
                          <a:effectLst/>
                        </a:rPr>
                        <a:t> </a:t>
                      </a:r>
                      <a:r>
                        <a:rPr lang="en-GB" sz="1100" dirty="0" err="1">
                          <a:effectLst/>
                        </a:rPr>
                        <a:t>izmantojamus</a:t>
                      </a:r>
                      <a:r>
                        <a:rPr lang="en-GB" sz="1100" dirty="0">
                          <a:effectLst/>
                        </a:rPr>
                        <a:t> </a:t>
                      </a:r>
                      <a:r>
                        <a:rPr lang="en-GB" sz="1100" dirty="0" err="1">
                          <a:effectLst/>
                        </a:rPr>
                        <a:t>materiālus</a:t>
                      </a:r>
                      <a:endParaRPr lang="en-GB" sz="1100" dirty="0">
                        <a:effectLst/>
                      </a:endParaRPr>
                    </a:p>
                    <a:p>
                      <a:pPr>
                        <a:lnSpc>
                          <a:spcPct val="103000"/>
                        </a:lnSpc>
                        <a:spcAft>
                          <a:spcPts val="0"/>
                        </a:spcAft>
                      </a:pPr>
                      <a:r>
                        <a:rPr lang="en-GB" sz="1100" dirty="0">
                          <a:effectLst/>
                        </a:rPr>
                        <a:t>•</a:t>
                      </a:r>
                      <a:r>
                        <a:rPr lang="en-GB" sz="1100" dirty="0" err="1">
                          <a:effectLst/>
                        </a:rPr>
                        <a:t>Piedāvā</a:t>
                      </a:r>
                      <a:r>
                        <a:rPr lang="en-GB" sz="1100" dirty="0">
                          <a:effectLst/>
                        </a:rPr>
                        <a:t> </a:t>
                      </a:r>
                      <a:r>
                        <a:rPr lang="en-GB" sz="1100" dirty="0" err="1">
                          <a:effectLst/>
                        </a:rPr>
                        <a:t>bērniem</a:t>
                      </a:r>
                      <a:r>
                        <a:rPr lang="en-GB" sz="1100" dirty="0">
                          <a:effectLst/>
                        </a:rPr>
                        <a:t> </a:t>
                      </a:r>
                      <a:r>
                        <a:rPr lang="en-GB" sz="1100" dirty="0" err="1">
                          <a:effectLst/>
                        </a:rPr>
                        <a:t>sevi</a:t>
                      </a:r>
                      <a:r>
                        <a:rPr lang="en-GB" sz="1100" dirty="0">
                          <a:effectLst/>
                        </a:rPr>
                        <a:t> </a:t>
                      </a:r>
                      <a:r>
                        <a:rPr lang="en-GB" sz="1100" dirty="0" err="1">
                          <a:effectLst/>
                        </a:rPr>
                        <a:t>izaicināt</a:t>
                      </a:r>
                      <a:r>
                        <a:rPr lang="en-GB" sz="1100" dirty="0">
                          <a:effectLst/>
                        </a:rPr>
                        <a:t>, bet </a:t>
                      </a:r>
                      <a:r>
                        <a:rPr lang="en-GB" sz="1100" dirty="0" err="1">
                          <a:effectLst/>
                        </a:rPr>
                        <a:t>neieved</a:t>
                      </a:r>
                      <a:r>
                        <a:rPr lang="en-GB" sz="1100" dirty="0">
                          <a:effectLst/>
                        </a:rPr>
                        <a:t> </a:t>
                      </a:r>
                      <a:r>
                        <a:rPr lang="en-GB" sz="1100" dirty="0" err="1">
                          <a:effectLst/>
                        </a:rPr>
                        <a:t>panikas</a:t>
                      </a:r>
                      <a:r>
                        <a:rPr lang="en-GB" sz="1100" dirty="0">
                          <a:effectLst/>
                        </a:rPr>
                        <a:t> </a:t>
                      </a:r>
                      <a:r>
                        <a:rPr lang="en-GB" sz="1100" dirty="0" err="1">
                          <a:effectLst/>
                        </a:rPr>
                        <a:t>zonā</a:t>
                      </a:r>
                      <a:endParaRPr lang="en-GB" sz="1100" dirty="0">
                        <a:effectLst/>
                      </a:endParaRPr>
                    </a:p>
                    <a:p>
                      <a:pPr>
                        <a:lnSpc>
                          <a:spcPct val="103000"/>
                        </a:lnSpc>
                        <a:spcAft>
                          <a:spcPts val="0"/>
                        </a:spcAft>
                      </a:pPr>
                      <a:r>
                        <a:rPr lang="en-GB" sz="1100" dirty="0">
                          <a:effectLst/>
                        </a:rPr>
                        <a:t>•</a:t>
                      </a:r>
                      <a:r>
                        <a:rPr lang="en-GB" sz="1100" dirty="0" err="1">
                          <a:effectLst/>
                        </a:rPr>
                        <a:t>Rūpējies</a:t>
                      </a:r>
                      <a:r>
                        <a:rPr lang="en-GB" sz="1100" dirty="0">
                          <a:effectLst/>
                        </a:rPr>
                        <a:t>, </a:t>
                      </a:r>
                      <a:r>
                        <a:rPr lang="en-GB" sz="1100" dirty="0" err="1">
                          <a:effectLst/>
                        </a:rPr>
                        <a:t>lai</a:t>
                      </a:r>
                      <a:r>
                        <a:rPr lang="en-GB" sz="1100" dirty="0">
                          <a:effectLst/>
                        </a:rPr>
                        <a:t> </a:t>
                      </a:r>
                      <a:r>
                        <a:rPr lang="en-GB" sz="1100" dirty="0" err="1">
                          <a:effectLst/>
                        </a:rPr>
                        <a:t>katrs</a:t>
                      </a:r>
                      <a:r>
                        <a:rPr lang="en-GB" sz="1100" dirty="0">
                          <a:effectLst/>
                        </a:rPr>
                        <a:t> </a:t>
                      </a:r>
                      <a:r>
                        <a:rPr lang="en-GB" sz="1100" dirty="0" err="1">
                          <a:effectLst/>
                        </a:rPr>
                        <a:t>bērns</a:t>
                      </a:r>
                      <a:r>
                        <a:rPr lang="en-GB" sz="1100" dirty="0">
                          <a:effectLst/>
                        </a:rPr>
                        <a:t> </a:t>
                      </a:r>
                      <a:r>
                        <a:rPr lang="en-GB" sz="1100" dirty="0" err="1">
                          <a:effectLst/>
                        </a:rPr>
                        <a:t>attīsta</a:t>
                      </a:r>
                      <a:r>
                        <a:rPr lang="en-GB" sz="1100" dirty="0">
                          <a:effectLst/>
                        </a:rPr>
                        <a:t> </a:t>
                      </a:r>
                      <a:r>
                        <a:rPr lang="en-GB" sz="1100" dirty="0" err="1">
                          <a:effectLst/>
                        </a:rPr>
                        <a:t>savas</a:t>
                      </a:r>
                      <a:r>
                        <a:rPr lang="en-GB" sz="1100" dirty="0">
                          <a:effectLst/>
                        </a:rPr>
                        <a:t> </a:t>
                      </a:r>
                      <a:r>
                        <a:rPr lang="en-GB" sz="1100" dirty="0" err="1">
                          <a:effectLst/>
                        </a:rPr>
                        <a:t>spējas</a:t>
                      </a:r>
                      <a:r>
                        <a:rPr lang="en-GB" sz="1100" dirty="0">
                          <a:effectLst/>
                        </a:rPr>
                        <a:t> un </a:t>
                      </a:r>
                      <a:r>
                        <a:rPr lang="en-GB" sz="1100" dirty="0" err="1">
                          <a:effectLst/>
                        </a:rPr>
                        <a:t>talantus</a:t>
                      </a:r>
                      <a:endParaRPr lang="en-GB" sz="1100" dirty="0">
                        <a:effectLst/>
                      </a:endParaRPr>
                    </a:p>
                    <a:p>
                      <a:pPr>
                        <a:lnSpc>
                          <a:spcPct val="103000"/>
                        </a:lnSpc>
                        <a:spcAft>
                          <a:spcPts val="0"/>
                        </a:spcAft>
                      </a:pPr>
                      <a:r>
                        <a:rPr lang="en-GB" sz="1100" dirty="0">
                          <a:effectLst/>
                        </a:rPr>
                        <a:t>•</a:t>
                      </a:r>
                      <a:r>
                        <a:rPr lang="en-GB" sz="1100" dirty="0" err="1">
                          <a:effectLst/>
                        </a:rPr>
                        <a:t>Demonstrē</a:t>
                      </a:r>
                      <a:r>
                        <a:rPr lang="en-GB" sz="1100" dirty="0">
                          <a:effectLst/>
                        </a:rPr>
                        <a:t> pats </a:t>
                      </a:r>
                      <a:r>
                        <a:rPr lang="en-GB" sz="1100" dirty="0" err="1">
                          <a:effectLst/>
                        </a:rPr>
                        <a:t>savu</a:t>
                      </a:r>
                      <a:r>
                        <a:rPr lang="en-GB" sz="1100" dirty="0">
                          <a:effectLst/>
                        </a:rPr>
                        <a:t> </a:t>
                      </a:r>
                      <a:r>
                        <a:rPr lang="en-GB" sz="1100" dirty="0" err="1">
                          <a:effectLst/>
                        </a:rPr>
                        <a:t>gatavību</a:t>
                      </a:r>
                      <a:r>
                        <a:rPr lang="en-GB" sz="1100" dirty="0">
                          <a:effectLst/>
                        </a:rPr>
                        <a:t> </a:t>
                      </a:r>
                      <a:r>
                        <a:rPr lang="en-GB" sz="1100" dirty="0" err="1">
                          <a:effectLst/>
                        </a:rPr>
                        <a:t>apgūt</a:t>
                      </a:r>
                      <a:r>
                        <a:rPr lang="en-GB" sz="1100" dirty="0">
                          <a:effectLst/>
                        </a:rPr>
                        <a:t> </a:t>
                      </a:r>
                      <a:r>
                        <a:rPr lang="en-GB" sz="1100" dirty="0" err="1">
                          <a:effectLst/>
                        </a:rPr>
                        <a:t>jaunas</a:t>
                      </a:r>
                      <a:r>
                        <a:rPr lang="en-GB" sz="1100" dirty="0">
                          <a:effectLst/>
                        </a:rPr>
                        <a:t> </a:t>
                      </a:r>
                      <a:r>
                        <a:rPr lang="en-GB" sz="1100" dirty="0" err="1">
                          <a:effectLst/>
                        </a:rPr>
                        <a:t>lietas</a:t>
                      </a:r>
                      <a:endParaRPr lang="en-GB" sz="1100" dirty="0">
                        <a:effectLst/>
                      </a:endParaRPr>
                    </a:p>
                    <a:p>
                      <a:pPr>
                        <a:lnSpc>
                          <a:spcPct val="103000"/>
                        </a:lnSpc>
                        <a:spcAft>
                          <a:spcPts val="0"/>
                        </a:spcAft>
                      </a:pPr>
                      <a:r>
                        <a:rPr lang="en-GB" sz="1100" dirty="0">
                          <a:effectLst/>
                        </a:rPr>
                        <a:t> </a:t>
                      </a:r>
                    </a:p>
                    <a:p>
                      <a:pPr>
                        <a:lnSpc>
                          <a:spcPct val="103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endParaRPr>
                    </a:p>
                  </a:txBody>
                  <a:tcPr marL="42733" marR="42733" marT="0" marB="0"/>
                </a:tc>
              </a:tr>
              <a:tr h="1707432">
                <a:tc>
                  <a:txBody>
                    <a:bodyPr/>
                    <a:lstStyle/>
                    <a:p>
                      <a:pPr>
                        <a:lnSpc>
                          <a:spcPct val="103000"/>
                        </a:lnSpc>
                        <a:spcAft>
                          <a:spcPts val="0"/>
                        </a:spcAft>
                      </a:pPr>
                      <a:r>
                        <a:rPr lang="en-GB" sz="1100" b="1" i="1" dirty="0" err="1">
                          <a:effectLst>
                            <a:outerShdw blurRad="38100" dist="38100" dir="2700000" algn="tl">
                              <a:srgbClr val="000000">
                                <a:alpha val="43137"/>
                              </a:srgbClr>
                            </a:outerShdw>
                          </a:effectLst>
                        </a:rPr>
                        <a:t>Bērnu</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interese</a:t>
                      </a:r>
                      <a:endParaRPr lang="en-GB" sz="1100" b="1" i="1" dirty="0">
                        <a:effectLst>
                          <a:outerShdw blurRad="38100" dist="38100" dir="2700000" algn="tl">
                            <a:srgbClr val="000000">
                              <a:alpha val="43137"/>
                            </a:srgbClr>
                          </a:outerShdw>
                        </a:effectLst>
                      </a:endParaRPr>
                    </a:p>
                    <a:p>
                      <a:pPr>
                        <a:lnSpc>
                          <a:spcPct val="103000"/>
                        </a:lnSpc>
                        <a:spcAft>
                          <a:spcPts val="0"/>
                        </a:spcAft>
                      </a:pPr>
                      <a:r>
                        <a:rPr lang="en-GB" sz="1100" b="1" i="1" dirty="0">
                          <a:effectLst>
                            <a:outerShdw blurRad="38100" dist="38100" dir="2700000" algn="tl">
                              <a:srgbClr val="000000">
                                <a:alpha val="43137"/>
                              </a:srgbClr>
                            </a:outerShdw>
                          </a:effectLst>
                        </a:rPr>
                        <a:t> </a:t>
                      </a:r>
                    </a:p>
                    <a:p>
                      <a:pPr>
                        <a:lnSpc>
                          <a:spcPct val="103000"/>
                        </a:lnSpc>
                        <a:spcAft>
                          <a:spcPts val="0"/>
                        </a:spcAft>
                      </a:pPr>
                      <a:r>
                        <a:rPr lang="en-GB" sz="1100" b="1" i="1" dirty="0" err="1">
                          <a:effectLst>
                            <a:outerShdw blurRad="38100" dist="38100" dir="2700000" algn="tl">
                              <a:srgbClr val="000000">
                                <a:alpha val="43137"/>
                              </a:srgbClr>
                            </a:outerShdw>
                          </a:effectLst>
                        </a:rPr>
                        <a:t>Kas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piesaista</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bērnu</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uzmanību</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zinātkāri</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rosina</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iesaistīties</a:t>
                      </a:r>
                      <a:r>
                        <a:rPr lang="en-GB" sz="1100" b="1" i="1" dirty="0">
                          <a:effectLst>
                            <a:outerShdw blurRad="38100" dist="38100" dir="2700000" algn="tl">
                              <a:srgbClr val="000000">
                                <a:alpha val="43137"/>
                              </a:srgbClr>
                            </a:outerShdw>
                          </a:effectLst>
                        </a:rPr>
                        <a:t>?</a:t>
                      </a:r>
                      <a:endParaRPr lang="en-GB" sz="11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a:effectLst/>
                        </a:rPr>
                        <a:t>•Piedāvā apgūt saturu atbilstoši interesēm un pēc tam mācīt pārējiem</a:t>
                      </a:r>
                    </a:p>
                    <a:p>
                      <a:pPr>
                        <a:lnSpc>
                          <a:spcPct val="103000"/>
                        </a:lnSpc>
                        <a:spcAft>
                          <a:spcPts val="0"/>
                        </a:spcAft>
                      </a:pPr>
                      <a:r>
                        <a:rPr lang="en-GB" sz="1100">
                          <a:effectLst/>
                        </a:rPr>
                        <a:t>•Piedāvā daudzveidīgus materiālus, kas demonstrē, kā saturs saistās ar reālo dzīvi</a:t>
                      </a:r>
                    </a:p>
                    <a:p>
                      <a:pPr>
                        <a:lnSpc>
                          <a:spcPct val="103000"/>
                        </a:lnSpc>
                        <a:spcAft>
                          <a:spcPts val="0"/>
                        </a:spcAft>
                      </a:pPr>
                      <a:r>
                        <a:rPr lang="en-GB" sz="1100">
                          <a:effectLst/>
                        </a:rPr>
                        <a:t>•Izmantoto bērniem saistošus piemērus</a:t>
                      </a:r>
                    </a:p>
                    <a:p>
                      <a:pPr>
                        <a:lnSpc>
                          <a:spcPct val="103000"/>
                        </a:lnSpc>
                        <a:spcAft>
                          <a:spcPts val="0"/>
                        </a:spcAft>
                      </a:pPr>
                      <a:r>
                        <a:rPr lang="en-GB" sz="1100">
                          <a:effectLst/>
                        </a:rPr>
                        <a:t>•Izmanto bērniem pazīstamus un saprotamus piemērus</a:t>
                      </a:r>
                      <a:endParaRPr lang="en-GB" sz="110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a:effectLst/>
                        </a:rPr>
                        <a:t>• Nodrošini papildmateriālus, kas atbilst bērnu interesēm </a:t>
                      </a:r>
                    </a:p>
                    <a:p>
                      <a:pPr>
                        <a:lnSpc>
                          <a:spcPct val="103000"/>
                        </a:lnSpc>
                        <a:spcAft>
                          <a:spcPts val="0"/>
                        </a:spcAft>
                      </a:pPr>
                      <a:r>
                        <a:rPr lang="en-GB" sz="1100">
                          <a:effectLst/>
                        </a:rPr>
                        <a:t>•Ļauj bērniem izvēlēties, ar kādiem materiāliem darboties</a:t>
                      </a:r>
                    </a:p>
                    <a:p>
                      <a:pPr>
                        <a:lnSpc>
                          <a:spcPct val="103000"/>
                        </a:lnSpc>
                        <a:spcAft>
                          <a:spcPts val="0"/>
                        </a:spcAft>
                      </a:pPr>
                      <a:r>
                        <a:rPr lang="en-GB" sz="1100">
                          <a:effectLst/>
                        </a:rPr>
                        <a:t>•Piedāvā lietošanas iespējas, balstoties uz savām interesēm</a:t>
                      </a:r>
                      <a:endParaRPr lang="en-GB" sz="110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a:effectLst/>
                        </a:rPr>
                        <a:t>•Izmanto bērnu intereses produktu veidošanā </a:t>
                      </a:r>
                    </a:p>
                    <a:p>
                      <a:pPr>
                        <a:lnSpc>
                          <a:spcPct val="103000"/>
                        </a:lnSpc>
                        <a:spcAft>
                          <a:spcPts val="0"/>
                        </a:spcAft>
                      </a:pPr>
                      <a:r>
                        <a:rPr lang="en-GB" sz="1100">
                          <a:effectLst/>
                        </a:rPr>
                        <a:t>•Sniedz iespēju bērniem izplānot, kādā veidā demonstrēt to, ko iemācījušies </a:t>
                      </a:r>
                    </a:p>
                    <a:p>
                      <a:pPr>
                        <a:lnSpc>
                          <a:spcPct val="103000"/>
                        </a:lnSpc>
                        <a:spcAft>
                          <a:spcPts val="0"/>
                        </a:spcAft>
                      </a:pPr>
                      <a:r>
                        <a:rPr lang="en-GB" sz="1100">
                          <a:effectLst/>
                        </a:rPr>
                        <a:t>•Dod iespēju bērniem izpausties, izmantojot modernās tehnoloģijas</a:t>
                      </a:r>
                      <a:endParaRPr lang="en-GB" sz="110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dirty="0">
                          <a:effectLst/>
                        </a:rPr>
                        <a:t>•</a:t>
                      </a:r>
                      <a:r>
                        <a:rPr lang="en-GB" sz="1100" dirty="0" err="1">
                          <a:effectLst/>
                        </a:rPr>
                        <a:t>Pārliecinies</a:t>
                      </a:r>
                      <a:r>
                        <a:rPr lang="en-GB" sz="1100" dirty="0">
                          <a:effectLst/>
                        </a:rPr>
                        <a:t>, </a:t>
                      </a:r>
                      <a:r>
                        <a:rPr lang="en-GB" sz="1100" dirty="0" err="1">
                          <a:effectLst/>
                        </a:rPr>
                        <a:t>ka</a:t>
                      </a:r>
                      <a:r>
                        <a:rPr lang="en-GB" sz="1100" dirty="0">
                          <a:effectLst/>
                        </a:rPr>
                        <a:t> </a:t>
                      </a:r>
                      <a:r>
                        <a:rPr lang="en-GB" sz="1100" dirty="0" err="1">
                          <a:effectLst/>
                        </a:rPr>
                        <a:t>bērni</a:t>
                      </a:r>
                      <a:r>
                        <a:rPr lang="en-GB" sz="1100" dirty="0">
                          <a:effectLst/>
                        </a:rPr>
                        <a:t> </a:t>
                      </a:r>
                      <a:r>
                        <a:rPr lang="en-GB" sz="1100" dirty="0" err="1">
                          <a:effectLst/>
                        </a:rPr>
                        <a:t>notiekošajam</a:t>
                      </a:r>
                      <a:r>
                        <a:rPr lang="en-GB" sz="1100" dirty="0">
                          <a:effectLst/>
                        </a:rPr>
                        <a:t> </a:t>
                      </a:r>
                      <a:r>
                        <a:rPr lang="en-GB" sz="1100" dirty="0" err="1">
                          <a:effectLst/>
                        </a:rPr>
                        <a:t>redz</a:t>
                      </a:r>
                      <a:r>
                        <a:rPr lang="en-GB" sz="1100" dirty="0">
                          <a:effectLst/>
                        </a:rPr>
                        <a:t> </a:t>
                      </a:r>
                      <a:r>
                        <a:rPr lang="en-GB" sz="1100" dirty="0" err="1">
                          <a:effectLst/>
                        </a:rPr>
                        <a:t>jēgu</a:t>
                      </a:r>
                      <a:endParaRPr lang="en-GB" sz="1100" dirty="0">
                        <a:effectLst/>
                      </a:endParaRPr>
                    </a:p>
                    <a:p>
                      <a:pPr>
                        <a:lnSpc>
                          <a:spcPct val="103000"/>
                        </a:lnSpc>
                        <a:spcAft>
                          <a:spcPts val="0"/>
                        </a:spcAft>
                      </a:pPr>
                      <a:r>
                        <a:rPr lang="en-GB" sz="1100" dirty="0">
                          <a:effectLst/>
                        </a:rPr>
                        <a:t>•</a:t>
                      </a:r>
                      <a:r>
                        <a:rPr lang="en-GB" sz="1100" dirty="0" err="1">
                          <a:effectLst/>
                        </a:rPr>
                        <a:t>Rūpējies</a:t>
                      </a:r>
                      <a:r>
                        <a:rPr lang="en-GB" sz="1100" dirty="0">
                          <a:effectLst/>
                        </a:rPr>
                        <a:t>, </a:t>
                      </a:r>
                      <a:r>
                        <a:rPr lang="en-GB" sz="1100" dirty="0" err="1">
                          <a:effectLst/>
                        </a:rPr>
                        <a:t>lai</a:t>
                      </a:r>
                      <a:r>
                        <a:rPr lang="en-GB" sz="1100" dirty="0">
                          <a:effectLst/>
                        </a:rPr>
                        <a:t> </a:t>
                      </a:r>
                      <a:r>
                        <a:rPr lang="en-GB" sz="1100" dirty="0" err="1">
                          <a:effectLst/>
                        </a:rPr>
                        <a:t>katrs</a:t>
                      </a:r>
                      <a:r>
                        <a:rPr lang="en-GB" sz="1100" dirty="0">
                          <a:effectLst/>
                        </a:rPr>
                        <a:t> </a:t>
                      </a:r>
                      <a:r>
                        <a:rPr lang="en-GB" sz="1100" dirty="0" err="1">
                          <a:effectLst/>
                        </a:rPr>
                        <a:t>bērns</a:t>
                      </a:r>
                      <a:r>
                        <a:rPr lang="en-GB" sz="1100" dirty="0">
                          <a:effectLst/>
                        </a:rPr>
                        <a:t> </a:t>
                      </a:r>
                      <a:r>
                        <a:rPr lang="en-GB" sz="1100" dirty="0" err="1">
                          <a:effectLst/>
                        </a:rPr>
                        <a:t>sniedz</a:t>
                      </a:r>
                      <a:r>
                        <a:rPr lang="en-GB" sz="1100" dirty="0">
                          <a:effectLst/>
                        </a:rPr>
                        <a:t> </a:t>
                      </a:r>
                      <a:r>
                        <a:rPr lang="en-GB" sz="1100" dirty="0" err="1">
                          <a:effectLst/>
                        </a:rPr>
                        <a:t>ieguldījumu</a:t>
                      </a:r>
                      <a:r>
                        <a:rPr lang="en-GB" sz="1100" dirty="0">
                          <a:effectLst/>
                        </a:rPr>
                        <a:t> </a:t>
                      </a:r>
                      <a:r>
                        <a:rPr lang="en-GB" sz="1100" dirty="0" err="1">
                          <a:effectLst/>
                        </a:rPr>
                        <a:t>kopējā</a:t>
                      </a:r>
                      <a:r>
                        <a:rPr lang="en-GB" sz="1100" dirty="0">
                          <a:effectLst/>
                        </a:rPr>
                        <a:t> </a:t>
                      </a:r>
                      <a:r>
                        <a:rPr lang="en-GB" sz="1100" dirty="0" err="1">
                          <a:effectLst/>
                        </a:rPr>
                        <a:t>mācīšanās</a:t>
                      </a:r>
                      <a:r>
                        <a:rPr lang="en-GB" sz="1100" dirty="0">
                          <a:effectLst/>
                        </a:rPr>
                        <a:t> </a:t>
                      </a:r>
                      <a:r>
                        <a:rPr lang="en-GB" sz="1100" dirty="0" err="1">
                          <a:effectLst/>
                        </a:rPr>
                        <a:t>procesā</a:t>
                      </a:r>
                      <a:r>
                        <a:rPr lang="en-GB" sz="1100" dirty="0">
                          <a:effectLst/>
                        </a:rPr>
                        <a:t>, </a:t>
                      </a:r>
                      <a:r>
                        <a:rPr lang="en-GB" sz="1100" dirty="0" err="1">
                          <a:effectLst/>
                        </a:rPr>
                        <a:t>atmosfērā</a:t>
                      </a:r>
                      <a:endParaRPr lang="en-GB" sz="1100" dirty="0">
                        <a:effectLst/>
                      </a:endParaRPr>
                    </a:p>
                    <a:p>
                      <a:pPr>
                        <a:lnSpc>
                          <a:spcPct val="103000"/>
                        </a:lnSpc>
                        <a:spcAft>
                          <a:spcPts val="0"/>
                        </a:spcAft>
                      </a:pPr>
                      <a:r>
                        <a:rPr lang="en-GB" sz="1100" dirty="0">
                          <a:effectLst/>
                        </a:rPr>
                        <a:t>•</a:t>
                      </a:r>
                      <a:r>
                        <a:rPr lang="en-GB" sz="1100" dirty="0" err="1">
                          <a:effectLst/>
                        </a:rPr>
                        <a:t>Nodrošini</a:t>
                      </a:r>
                      <a:r>
                        <a:rPr lang="en-GB" sz="1100" dirty="0">
                          <a:effectLst/>
                        </a:rPr>
                        <a:t>, </a:t>
                      </a:r>
                      <a:r>
                        <a:rPr lang="en-GB" sz="1100" dirty="0" err="1">
                          <a:effectLst/>
                        </a:rPr>
                        <a:t>ka</a:t>
                      </a:r>
                      <a:r>
                        <a:rPr lang="en-GB" sz="1100" dirty="0">
                          <a:effectLst/>
                        </a:rPr>
                        <a:t> </a:t>
                      </a:r>
                      <a:r>
                        <a:rPr lang="en-GB" sz="1100" dirty="0" err="1">
                          <a:effectLst/>
                        </a:rPr>
                        <a:t>katrs</a:t>
                      </a:r>
                      <a:r>
                        <a:rPr lang="en-GB" sz="1100" dirty="0">
                          <a:effectLst/>
                        </a:rPr>
                        <a:t> </a:t>
                      </a:r>
                      <a:r>
                        <a:rPr lang="en-GB" sz="1100" dirty="0" err="1">
                          <a:effectLst/>
                        </a:rPr>
                        <a:t>bērns</a:t>
                      </a:r>
                      <a:r>
                        <a:rPr lang="en-GB" sz="1100" dirty="0">
                          <a:effectLst/>
                        </a:rPr>
                        <a:t> </a:t>
                      </a:r>
                      <a:r>
                        <a:rPr lang="en-GB" sz="1100" dirty="0" err="1">
                          <a:effectLst/>
                        </a:rPr>
                        <a:t>tiek</a:t>
                      </a:r>
                      <a:r>
                        <a:rPr lang="en-GB" sz="1100" dirty="0">
                          <a:effectLst/>
                        </a:rPr>
                        <a:t> </a:t>
                      </a:r>
                      <a:r>
                        <a:rPr lang="en-GB" sz="1100" dirty="0" err="1">
                          <a:effectLst/>
                        </a:rPr>
                        <a:t>pieņemts</a:t>
                      </a:r>
                      <a:r>
                        <a:rPr lang="en-GB" sz="1100" dirty="0">
                          <a:effectLst/>
                        </a:rPr>
                        <a:t>, </a:t>
                      </a:r>
                      <a:r>
                        <a:rPr lang="en-GB" sz="1100" dirty="0" err="1">
                          <a:effectLst/>
                        </a:rPr>
                        <a:t>kāds</a:t>
                      </a:r>
                      <a:r>
                        <a:rPr lang="en-GB" sz="1100" dirty="0">
                          <a:effectLst/>
                        </a:rPr>
                        <a:t> </a:t>
                      </a:r>
                      <a:r>
                        <a:rPr lang="en-GB" sz="1100" dirty="0" err="1">
                          <a:effectLst/>
                        </a:rPr>
                        <a:t>viņš</a:t>
                      </a:r>
                      <a:r>
                        <a:rPr lang="en-GB" sz="1100" dirty="0">
                          <a:effectLst/>
                        </a:rPr>
                        <a:t> </a:t>
                      </a:r>
                      <a:r>
                        <a:rPr lang="en-GB" sz="1100" dirty="0" err="1">
                          <a:effectLst/>
                        </a:rPr>
                        <a:t>ir</a:t>
                      </a:r>
                      <a:endParaRPr lang="en-GB" sz="1100" dirty="0">
                        <a:effectLst/>
                      </a:endParaRPr>
                    </a:p>
                    <a:p>
                      <a:pPr>
                        <a:lnSpc>
                          <a:spcPct val="103000"/>
                        </a:lnSpc>
                        <a:spcAft>
                          <a:spcPts val="0"/>
                        </a:spcAft>
                      </a:pPr>
                      <a:r>
                        <a:rPr lang="en-GB" sz="1100" dirty="0">
                          <a:effectLst/>
                        </a:rPr>
                        <a:t>• </a:t>
                      </a:r>
                      <a:r>
                        <a:rPr lang="en-GB" sz="1100" dirty="0" err="1">
                          <a:effectLst/>
                        </a:rPr>
                        <a:t>Veido</a:t>
                      </a:r>
                      <a:r>
                        <a:rPr lang="en-GB" sz="1100" dirty="0">
                          <a:effectLst/>
                        </a:rPr>
                        <a:t> </a:t>
                      </a:r>
                      <a:r>
                        <a:rPr lang="en-GB" sz="1100" dirty="0" err="1">
                          <a:effectLst/>
                        </a:rPr>
                        <a:t>mācību</a:t>
                      </a:r>
                      <a:r>
                        <a:rPr lang="en-GB" sz="1100" dirty="0">
                          <a:effectLst/>
                        </a:rPr>
                        <a:t>/ </a:t>
                      </a:r>
                      <a:r>
                        <a:rPr lang="en-GB" sz="1100" dirty="0" err="1">
                          <a:effectLst/>
                        </a:rPr>
                        <a:t>interešu</a:t>
                      </a:r>
                      <a:r>
                        <a:rPr lang="en-GB" sz="1100" dirty="0">
                          <a:effectLst/>
                        </a:rPr>
                        <a:t> </a:t>
                      </a:r>
                      <a:r>
                        <a:rPr lang="en-GB" sz="1100" dirty="0" err="1">
                          <a:effectLst/>
                        </a:rPr>
                        <a:t>zonas</a:t>
                      </a:r>
                      <a:r>
                        <a:rPr lang="en-GB" sz="1100" dirty="0">
                          <a:effectLst/>
                        </a:rPr>
                        <a:t>, </a:t>
                      </a:r>
                      <a:r>
                        <a:rPr lang="en-GB" sz="1100" dirty="0" err="1">
                          <a:effectLst/>
                        </a:rPr>
                        <a:t>centrus</a:t>
                      </a:r>
                      <a:r>
                        <a:rPr lang="en-GB" sz="1100" dirty="0">
                          <a:effectLst/>
                        </a:rPr>
                        <a:t> </a:t>
                      </a:r>
                      <a:endParaRPr lang="en-GB" sz="1100" dirty="0">
                        <a:effectLst/>
                        <a:latin typeface="Calibri" panose="020F0502020204030204" pitchFamily="34" charset="0"/>
                        <a:ea typeface="Calibri" panose="020F0502020204030204" pitchFamily="34" charset="0"/>
                      </a:endParaRPr>
                    </a:p>
                  </a:txBody>
                  <a:tcPr marL="42733" marR="42733" marT="0" marB="0"/>
                </a:tc>
              </a:tr>
              <a:tr h="1850235">
                <a:tc>
                  <a:txBody>
                    <a:bodyPr/>
                    <a:lstStyle/>
                    <a:p>
                      <a:pPr>
                        <a:lnSpc>
                          <a:spcPct val="103000"/>
                        </a:lnSpc>
                        <a:spcAft>
                          <a:spcPts val="0"/>
                        </a:spcAft>
                      </a:pPr>
                      <a:r>
                        <a:rPr lang="en-GB" sz="1100" b="1" i="1" dirty="0" err="1">
                          <a:effectLst>
                            <a:outerShdw blurRad="38100" dist="38100" dir="2700000" algn="tl">
                              <a:srgbClr val="000000">
                                <a:alpha val="43137"/>
                              </a:srgbClr>
                            </a:outerShdw>
                          </a:effectLst>
                        </a:rPr>
                        <a:t>Mācīšanās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stils</a:t>
                      </a:r>
                      <a:endParaRPr lang="en-GB" sz="1100" b="1" i="1" dirty="0">
                        <a:effectLst>
                          <a:outerShdw blurRad="38100" dist="38100" dir="2700000" algn="tl">
                            <a:srgbClr val="000000">
                              <a:alpha val="43137"/>
                            </a:srgbClr>
                          </a:outerShdw>
                        </a:effectLst>
                      </a:endParaRPr>
                    </a:p>
                    <a:p>
                      <a:pPr>
                        <a:lnSpc>
                          <a:spcPct val="103000"/>
                        </a:lnSpc>
                        <a:spcAft>
                          <a:spcPts val="0"/>
                        </a:spcAft>
                      </a:pPr>
                      <a:r>
                        <a:rPr lang="en-GB" sz="1100" b="1" i="1" dirty="0">
                          <a:effectLst>
                            <a:outerShdw blurRad="38100" dist="38100" dir="2700000" algn="tl">
                              <a:srgbClr val="000000">
                                <a:alpha val="43137"/>
                              </a:srgbClr>
                            </a:outerShdw>
                          </a:effectLst>
                        </a:rPr>
                        <a:t> </a:t>
                      </a:r>
                    </a:p>
                    <a:p>
                      <a:pPr>
                        <a:lnSpc>
                          <a:spcPct val="103000"/>
                        </a:lnSpc>
                        <a:spcAft>
                          <a:spcPts val="0"/>
                        </a:spcAft>
                      </a:pPr>
                      <a:r>
                        <a:rPr lang="en-GB" sz="1100" b="1" i="1" dirty="0" err="1">
                          <a:effectLst>
                            <a:outerShdw blurRad="38100" dist="38100" dir="2700000" algn="tl">
                              <a:srgbClr val="000000">
                                <a:alpha val="43137"/>
                              </a:srgbClr>
                            </a:outerShdw>
                          </a:effectLst>
                        </a:rPr>
                        <a:t>Kādiem</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mācīšanās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paņemieniem</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informācjas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uztveres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veidiem</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bērns</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dod</a:t>
                      </a:r>
                      <a:r>
                        <a:rPr lang="en-GB" sz="1100" b="1" i="1" dirty="0">
                          <a:effectLst>
                            <a:outerShdw blurRad="38100" dist="38100" dir="2700000" algn="tl">
                              <a:srgbClr val="000000">
                                <a:alpha val="43137"/>
                              </a:srgbClr>
                            </a:outerShdw>
                          </a:effectLst>
                        </a:rPr>
                        <a:t> </a:t>
                      </a:r>
                      <a:r>
                        <a:rPr lang="en-GB" sz="1100" b="1" i="1" dirty="0" err="1">
                          <a:effectLst>
                            <a:outerShdw blurRad="38100" dist="38100" dir="2700000" algn="tl">
                              <a:srgbClr val="000000">
                                <a:alpha val="43137"/>
                              </a:srgbClr>
                            </a:outerShdw>
                          </a:effectLst>
                        </a:rPr>
                        <a:t>priekšroku</a:t>
                      </a:r>
                      <a:r>
                        <a:rPr lang="en-GB" sz="1100" b="1" i="1" dirty="0">
                          <a:effectLst>
                            <a:outerShdw blurRad="38100" dist="38100" dir="2700000" algn="tl">
                              <a:srgbClr val="000000">
                                <a:alpha val="43137"/>
                              </a:srgbClr>
                            </a:outerShdw>
                          </a:effectLst>
                        </a:rPr>
                        <a:t>?</a:t>
                      </a:r>
                      <a:endParaRPr lang="en-GB" sz="11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a:effectLst/>
                        </a:rPr>
                        <a:t>•Piedāvā daudzveidīgas mācību/informācijas pasniegšanas metodes, piemēram, verbāli, vizuāli, izmantojot praktiskus piemērus, liekot praktiski darboties pašiem</a:t>
                      </a:r>
                    </a:p>
                    <a:p>
                      <a:pPr>
                        <a:lnSpc>
                          <a:spcPct val="103000"/>
                        </a:lnSpc>
                        <a:spcAft>
                          <a:spcPts val="0"/>
                        </a:spcAft>
                      </a:pPr>
                      <a:r>
                        <a:rPr lang="en-GB" sz="1100">
                          <a:effectLst/>
                        </a:rPr>
                        <a:t>•Piedāvā bērniem darboties lielākās un mazākās grupās</a:t>
                      </a:r>
                      <a:endParaRPr lang="en-GB" sz="110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a:effectLst/>
                        </a:rPr>
                        <a:t>• Sniedz iespēju izvēlēties mācīšanās paņēmienus, piemēram, vai strādāt indivduāli, ar partneri, mazā grupā </a:t>
                      </a:r>
                    </a:p>
                    <a:p>
                      <a:pPr>
                        <a:lnSpc>
                          <a:spcPct val="103000"/>
                        </a:lnSpc>
                        <a:spcAft>
                          <a:spcPts val="0"/>
                        </a:spcAft>
                      </a:pPr>
                      <a:r>
                        <a:rPr lang="en-GB" sz="1100">
                          <a:effectLst/>
                        </a:rPr>
                        <a:t>• Dod bērnam pietiekami daudz laika, atbilstoši viņa darbošanās ātrumam</a:t>
                      </a:r>
                    </a:p>
                    <a:p>
                      <a:pPr>
                        <a:lnSpc>
                          <a:spcPct val="103000"/>
                        </a:lnSpc>
                        <a:spcAft>
                          <a:spcPts val="0"/>
                        </a:spcAft>
                      </a:pPr>
                      <a:r>
                        <a:rPr lang="en-GB" sz="1100">
                          <a:effectLst/>
                        </a:rPr>
                        <a:t>• Sniedz iespēju mācīties praktiskā darbībā</a:t>
                      </a:r>
                      <a:endParaRPr lang="en-GB" sz="110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a:effectLst/>
                        </a:rPr>
                        <a:t>•Sniedz dažādas iespējas bērniem organizēt savu darbu </a:t>
                      </a:r>
                    </a:p>
                    <a:p>
                      <a:pPr>
                        <a:lnSpc>
                          <a:spcPct val="103000"/>
                        </a:lnSpc>
                        <a:spcAft>
                          <a:spcPts val="0"/>
                        </a:spcAft>
                      </a:pPr>
                      <a:r>
                        <a:rPr lang="en-GB" sz="1100">
                          <a:effectLst/>
                        </a:rPr>
                        <a:t>• Sniedz dažādas iespējas bērniem parādīt, ko viņi apguvuši, piemēram, pastāstīt, uzzīmēt, izveidot modeli, attēlot rotaļājoties utml.</a:t>
                      </a:r>
                      <a:endParaRPr lang="en-GB" sz="1100">
                        <a:effectLst/>
                        <a:latin typeface="Calibri" panose="020F0502020204030204" pitchFamily="34" charset="0"/>
                        <a:ea typeface="Calibri" panose="020F0502020204030204" pitchFamily="34" charset="0"/>
                      </a:endParaRPr>
                    </a:p>
                  </a:txBody>
                  <a:tcPr marL="42733" marR="42733" marT="0" marB="0"/>
                </a:tc>
                <a:tc>
                  <a:txBody>
                    <a:bodyPr/>
                    <a:lstStyle/>
                    <a:p>
                      <a:pPr>
                        <a:lnSpc>
                          <a:spcPct val="103000"/>
                        </a:lnSpc>
                        <a:spcAft>
                          <a:spcPts val="0"/>
                        </a:spcAft>
                      </a:pPr>
                      <a:r>
                        <a:rPr lang="en-GB" sz="1100" dirty="0">
                          <a:effectLst/>
                        </a:rPr>
                        <a:t>•</a:t>
                      </a:r>
                      <a:r>
                        <a:rPr lang="en-GB" sz="1100" dirty="0" err="1">
                          <a:effectLst/>
                        </a:rPr>
                        <a:t>Nostiprini</a:t>
                      </a:r>
                      <a:r>
                        <a:rPr lang="en-GB" sz="1100" dirty="0">
                          <a:effectLst/>
                        </a:rPr>
                        <a:t> </a:t>
                      </a:r>
                      <a:r>
                        <a:rPr lang="en-GB" sz="1100" dirty="0" err="1">
                          <a:effectLst/>
                        </a:rPr>
                        <a:t>kultūru</a:t>
                      </a:r>
                      <a:r>
                        <a:rPr lang="en-GB" sz="1100" dirty="0">
                          <a:effectLst/>
                        </a:rPr>
                        <a:t>, </a:t>
                      </a:r>
                      <a:r>
                        <a:rPr lang="en-GB" sz="1100" dirty="0" err="1">
                          <a:effectLst/>
                        </a:rPr>
                        <a:t>kurā</a:t>
                      </a:r>
                      <a:r>
                        <a:rPr lang="en-GB" sz="1100" dirty="0">
                          <a:effectLst/>
                        </a:rPr>
                        <a:t> </a:t>
                      </a:r>
                      <a:r>
                        <a:rPr lang="en-GB" sz="1100" dirty="0" err="1">
                          <a:effectLst/>
                        </a:rPr>
                        <a:t>tiek</a:t>
                      </a:r>
                      <a:r>
                        <a:rPr lang="en-GB" sz="1100" dirty="0">
                          <a:effectLst/>
                        </a:rPr>
                        <a:t> </a:t>
                      </a:r>
                      <a:r>
                        <a:rPr lang="en-GB" sz="1100" dirty="0" err="1">
                          <a:effectLst/>
                        </a:rPr>
                        <a:t>pieņemts</a:t>
                      </a:r>
                      <a:r>
                        <a:rPr lang="en-GB" sz="1100" dirty="0">
                          <a:effectLst/>
                        </a:rPr>
                        <a:t>, </a:t>
                      </a:r>
                      <a:r>
                        <a:rPr lang="en-GB" sz="1100" dirty="0" err="1">
                          <a:effectLst/>
                        </a:rPr>
                        <a:t>ka</a:t>
                      </a:r>
                      <a:r>
                        <a:rPr lang="en-GB" sz="1100" dirty="0">
                          <a:effectLst/>
                        </a:rPr>
                        <a:t> pie </a:t>
                      </a:r>
                      <a:r>
                        <a:rPr lang="en-GB" sz="1100" dirty="0" err="1">
                          <a:effectLst/>
                        </a:rPr>
                        <a:t>atbildes</a:t>
                      </a:r>
                      <a:r>
                        <a:rPr lang="en-GB" sz="1100" dirty="0">
                          <a:effectLst/>
                        </a:rPr>
                        <a:t> </a:t>
                      </a:r>
                      <a:r>
                        <a:rPr lang="en-GB" sz="1100" dirty="0" err="1">
                          <a:effectLst/>
                        </a:rPr>
                        <a:t>var</a:t>
                      </a:r>
                      <a:r>
                        <a:rPr lang="en-GB" sz="1100" dirty="0">
                          <a:effectLst/>
                        </a:rPr>
                        <a:t> </a:t>
                      </a:r>
                      <a:r>
                        <a:rPr lang="en-GB" sz="1100" dirty="0" err="1">
                          <a:effectLst/>
                        </a:rPr>
                        <a:t>nonākt</a:t>
                      </a:r>
                      <a:r>
                        <a:rPr lang="en-GB" sz="1100" dirty="0">
                          <a:effectLst/>
                        </a:rPr>
                        <a:t> pa </a:t>
                      </a:r>
                      <a:r>
                        <a:rPr lang="en-GB" sz="1100" dirty="0" err="1">
                          <a:effectLst/>
                        </a:rPr>
                        <a:t>dažādiem</a:t>
                      </a:r>
                      <a:r>
                        <a:rPr lang="en-GB" sz="1100" dirty="0">
                          <a:effectLst/>
                        </a:rPr>
                        <a:t> </a:t>
                      </a:r>
                      <a:r>
                        <a:rPr lang="en-GB" sz="1100" dirty="0" err="1">
                          <a:effectLst/>
                        </a:rPr>
                        <a:t>ceļiem</a:t>
                      </a:r>
                      <a:r>
                        <a:rPr lang="en-GB" sz="1100" dirty="0">
                          <a:effectLst/>
                        </a:rPr>
                        <a:t> </a:t>
                      </a:r>
                    </a:p>
                    <a:p>
                      <a:pPr>
                        <a:lnSpc>
                          <a:spcPct val="103000"/>
                        </a:lnSpc>
                        <a:spcAft>
                          <a:spcPts val="0"/>
                        </a:spcAft>
                      </a:pPr>
                      <a:r>
                        <a:rPr lang="en-GB" sz="1100" dirty="0">
                          <a:effectLst/>
                        </a:rPr>
                        <a:t>•</a:t>
                      </a:r>
                      <a:r>
                        <a:rPr lang="en-GB" sz="1100" dirty="0" err="1">
                          <a:effectLst/>
                        </a:rPr>
                        <a:t>Veido</a:t>
                      </a:r>
                      <a:r>
                        <a:rPr lang="en-GB" sz="1100" dirty="0">
                          <a:effectLst/>
                        </a:rPr>
                        <a:t> </a:t>
                      </a:r>
                      <a:r>
                        <a:rPr lang="en-GB" sz="1100" dirty="0" err="1">
                          <a:effectLst/>
                        </a:rPr>
                        <a:t>vidi</a:t>
                      </a:r>
                      <a:r>
                        <a:rPr lang="en-GB" sz="1100" dirty="0">
                          <a:effectLst/>
                        </a:rPr>
                        <a:t>, </a:t>
                      </a:r>
                      <a:r>
                        <a:rPr lang="en-GB" sz="1100" dirty="0" err="1">
                          <a:effectLst/>
                        </a:rPr>
                        <a:t>kurā</a:t>
                      </a:r>
                      <a:r>
                        <a:rPr lang="en-GB" sz="1100" dirty="0">
                          <a:effectLst/>
                        </a:rPr>
                        <a:t> </a:t>
                      </a:r>
                      <a:r>
                        <a:rPr lang="en-GB" sz="1100" dirty="0" err="1">
                          <a:effectLst/>
                        </a:rPr>
                        <a:t>sistemātisks</a:t>
                      </a:r>
                      <a:r>
                        <a:rPr lang="en-GB" sz="1100" dirty="0">
                          <a:effectLst/>
                        </a:rPr>
                        <a:t> </a:t>
                      </a:r>
                      <a:r>
                        <a:rPr lang="en-GB" sz="1100" dirty="0" err="1">
                          <a:effectLst/>
                        </a:rPr>
                        <a:t>darbs</a:t>
                      </a:r>
                      <a:r>
                        <a:rPr lang="en-GB" sz="1100" dirty="0">
                          <a:effectLst/>
                        </a:rPr>
                        <a:t> “</a:t>
                      </a:r>
                      <a:r>
                        <a:rPr lang="en-GB" sz="1100" dirty="0" err="1">
                          <a:effectLst/>
                        </a:rPr>
                        <a:t>atmaksājas</a:t>
                      </a:r>
                      <a:r>
                        <a:rPr lang="en-GB" sz="1100" dirty="0">
                          <a:effectLst/>
                        </a:rPr>
                        <a:t>” un </a:t>
                      </a:r>
                      <a:r>
                        <a:rPr lang="en-GB" sz="1100" dirty="0" err="1">
                          <a:effectLst/>
                        </a:rPr>
                        <a:t>kļūdas</a:t>
                      </a:r>
                      <a:r>
                        <a:rPr lang="en-GB" sz="1100" dirty="0">
                          <a:effectLst/>
                        </a:rPr>
                        <a:t> </a:t>
                      </a:r>
                      <a:r>
                        <a:rPr lang="en-GB" sz="1100" dirty="0" err="1">
                          <a:effectLst/>
                        </a:rPr>
                        <a:t>tiek</a:t>
                      </a:r>
                      <a:r>
                        <a:rPr lang="en-GB" sz="1100" dirty="0">
                          <a:effectLst/>
                        </a:rPr>
                        <a:t> </a:t>
                      </a:r>
                      <a:r>
                        <a:rPr lang="en-GB" sz="1100" dirty="0" err="1">
                          <a:effectLst/>
                        </a:rPr>
                        <a:t>uztvertas</a:t>
                      </a:r>
                      <a:r>
                        <a:rPr lang="en-GB" sz="1100" dirty="0">
                          <a:effectLst/>
                        </a:rPr>
                        <a:t> </a:t>
                      </a:r>
                      <a:r>
                        <a:rPr lang="en-GB" sz="1100" dirty="0" err="1">
                          <a:effectLst/>
                        </a:rPr>
                        <a:t>kā</a:t>
                      </a:r>
                      <a:r>
                        <a:rPr lang="en-GB" sz="1100" dirty="0">
                          <a:effectLst/>
                        </a:rPr>
                        <a:t> </a:t>
                      </a:r>
                      <a:r>
                        <a:rPr lang="en-GB" sz="1100" dirty="0" err="1">
                          <a:effectLst/>
                        </a:rPr>
                        <a:t>iespēja</a:t>
                      </a:r>
                      <a:r>
                        <a:rPr lang="en-GB" sz="1100" dirty="0">
                          <a:effectLst/>
                        </a:rPr>
                        <a:t> </a:t>
                      </a:r>
                      <a:r>
                        <a:rPr lang="en-GB" sz="1100" dirty="0" err="1">
                          <a:effectLst/>
                        </a:rPr>
                        <a:t>izaugsmei</a:t>
                      </a:r>
                      <a:r>
                        <a:rPr lang="en-GB" sz="1100" dirty="0">
                          <a:effectLst/>
                        </a:rPr>
                        <a:t>.</a:t>
                      </a:r>
                    </a:p>
                    <a:p>
                      <a:pPr>
                        <a:lnSpc>
                          <a:spcPct val="103000"/>
                        </a:lnSpc>
                        <a:spcAft>
                          <a:spcPts val="0"/>
                        </a:spcAft>
                      </a:pPr>
                      <a:r>
                        <a:rPr lang="en-GB" sz="1100" dirty="0">
                          <a:effectLst/>
                        </a:rPr>
                        <a:t>• </a:t>
                      </a:r>
                      <a:r>
                        <a:rPr lang="en-GB" sz="1100" dirty="0" err="1">
                          <a:effectLst/>
                        </a:rPr>
                        <a:t>Iekārto</a:t>
                      </a:r>
                      <a:r>
                        <a:rPr lang="en-GB" sz="1100" dirty="0">
                          <a:effectLst/>
                        </a:rPr>
                        <a:t> </a:t>
                      </a:r>
                      <a:r>
                        <a:rPr lang="en-GB" sz="1100" dirty="0" err="1">
                          <a:effectLst/>
                        </a:rPr>
                        <a:t>vietas</a:t>
                      </a:r>
                      <a:r>
                        <a:rPr lang="en-GB" sz="1100" dirty="0">
                          <a:effectLst/>
                        </a:rPr>
                        <a:t>, </a:t>
                      </a:r>
                      <a:r>
                        <a:rPr lang="en-GB" sz="1100" dirty="0" err="1">
                          <a:effectLst/>
                        </a:rPr>
                        <a:t>kurās</a:t>
                      </a:r>
                      <a:r>
                        <a:rPr lang="en-GB" sz="1100" dirty="0">
                          <a:effectLst/>
                        </a:rPr>
                        <a:t> </a:t>
                      </a:r>
                      <a:r>
                        <a:rPr lang="en-GB" sz="1100" dirty="0" err="1">
                          <a:effectLst/>
                        </a:rPr>
                        <a:t>var</a:t>
                      </a:r>
                      <a:r>
                        <a:rPr lang="en-GB" sz="1100" dirty="0">
                          <a:effectLst/>
                        </a:rPr>
                        <a:t> </a:t>
                      </a:r>
                      <a:r>
                        <a:rPr lang="en-GB" sz="1100" dirty="0" err="1">
                          <a:effectLst/>
                        </a:rPr>
                        <a:t>darboties</a:t>
                      </a:r>
                      <a:r>
                        <a:rPr lang="en-GB" sz="1100" dirty="0">
                          <a:effectLst/>
                        </a:rPr>
                        <a:t> </a:t>
                      </a:r>
                      <a:r>
                        <a:rPr lang="en-GB" sz="1100" dirty="0" err="1">
                          <a:effectLst/>
                        </a:rPr>
                        <a:t>kopā</a:t>
                      </a:r>
                      <a:r>
                        <a:rPr lang="en-GB" sz="1100" dirty="0">
                          <a:effectLst/>
                        </a:rPr>
                        <a:t> </a:t>
                      </a:r>
                      <a:r>
                        <a:rPr lang="en-GB" sz="1100" dirty="0" err="1">
                          <a:effectLst/>
                        </a:rPr>
                        <a:t>lielāka</a:t>
                      </a:r>
                      <a:r>
                        <a:rPr lang="en-GB" sz="1100" dirty="0">
                          <a:effectLst/>
                        </a:rPr>
                        <a:t> </a:t>
                      </a:r>
                      <a:r>
                        <a:rPr lang="en-GB" sz="1100" dirty="0" err="1">
                          <a:effectLst/>
                        </a:rPr>
                        <a:t>vai</a:t>
                      </a:r>
                      <a:r>
                        <a:rPr lang="en-GB" sz="1100" dirty="0">
                          <a:effectLst/>
                        </a:rPr>
                        <a:t> </a:t>
                      </a:r>
                      <a:r>
                        <a:rPr lang="en-GB" sz="1100" dirty="0" err="1">
                          <a:effectLst/>
                        </a:rPr>
                        <a:t>mazāka</a:t>
                      </a:r>
                      <a:r>
                        <a:rPr lang="en-GB" sz="1100" dirty="0">
                          <a:effectLst/>
                        </a:rPr>
                        <a:t> </a:t>
                      </a:r>
                      <a:r>
                        <a:rPr lang="en-GB" sz="1100" dirty="0" err="1">
                          <a:effectLst/>
                        </a:rPr>
                        <a:t>skaita</a:t>
                      </a:r>
                      <a:r>
                        <a:rPr lang="en-GB" sz="1100" dirty="0">
                          <a:effectLst/>
                        </a:rPr>
                        <a:t> </a:t>
                      </a:r>
                      <a:r>
                        <a:rPr lang="en-GB" sz="1100" dirty="0" err="1">
                          <a:effectLst/>
                        </a:rPr>
                        <a:t>bērni</a:t>
                      </a:r>
                      <a:r>
                        <a:rPr lang="en-GB" sz="1100" dirty="0">
                          <a:effectLst/>
                        </a:rPr>
                        <a:t>.</a:t>
                      </a:r>
                    </a:p>
                    <a:p>
                      <a:pPr>
                        <a:lnSpc>
                          <a:spcPct val="103000"/>
                        </a:lnSpc>
                        <a:spcAft>
                          <a:spcPts val="0"/>
                        </a:spcAft>
                      </a:pPr>
                      <a:r>
                        <a:rPr lang="en-GB" sz="1100" dirty="0">
                          <a:effectLst/>
                        </a:rPr>
                        <a:t>•</a:t>
                      </a:r>
                      <a:r>
                        <a:rPr lang="en-GB" sz="1100" dirty="0" err="1">
                          <a:effectLst/>
                        </a:rPr>
                        <a:t>Iekārto</a:t>
                      </a:r>
                      <a:r>
                        <a:rPr lang="en-GB" sz="1100" dirty="0">
                          <a:effectLst/>
                        </a:rPr>
                        <a:t> </a:t>
                      </a:r>
                      <a:r>
                        <a:rPr lang="en-GB" sz="1100" dirty="0" err="1">
                          <a:effectLst/>
                        </a:rPr>
                        <a:t>klusākas</a:t>
                      </a:r>
                      <a:r>
                        <a:rPr lang="en-GB" sz="1100" dirty="0">
                          <a:effectLst/>
                        </a:rPr>
                        <a:t> </a:t>
                      </a:r>
                      <a:r>
                        <a:rPr lang="en-GB" sz="1100" dirty="0" err="1">
                          <a:effectLst/>
                        </a:rPr>
                        <a:t>vietas</a:t>
                      </a:r>
                      <a:r>
                        <a:rPr lang="en-GB" sz="1100" dirty="0">
                          <a:effectLst/>
                        </a:rPr>
                        <a:t>, </a:t>
                      </a:r>
                      <a:r>
                        <a:rPr lang="en-GB" sz="1100" dirty="0" err="1">
                          <a:effectLst/>
                        </a:rPr>
                        <a:t>kur</a:t>
                      </a:r>
                      <a:r>
                        <a:rPr lang="en-GB" sz="1100" dirty="0">
                          <a:effectLst/>
                        </a:rPr>
                        <a:t> </a:t>
                      </a:r>
                      <a:r>
                        <a:rPr lang="en-GB" sz="1100" dirty="0" err="1">
                          <a:effectLst/>
                        </a:rPr>
                        <a:t>darboties</a:t>
                      </a:r>
                      <a:r>
                        <a:rPr lang="en-GB" sz="1100" dirty="0">
                          <a:effectLst/>
                        </a:rPr>
                        <a:t> </a:t>
                      </a:r>
                      <a:r>
                        <a:rPr lang="en-GB" sz="1100" dirty="0" err="1">
                          <a:effectLst/>
                        </a:rPr>
                        <a:t>individuāl</a:t>
                      </a:r>
                      <a:r>
                        <a:rPr lang="en-GB" sz="1100" dirty="0">
                          <a:effectLst/>
                        </a:rPr>
                        <a:t> </a:t>
                      </a:r>
                      <a:r>
                        <a:rPr lang="en-GB" sz="1100" dirty="0" err="1">
                          <a:effectLst/>
                        </a:rPr>
                        <a:t>vai</a:t>
                      </a:r>
                      <a:r>
                        <a:rPr lang="en-GB" sz="1100" dirty="0">
                          <a:effectLst/>
                        </a:rPr>
                        <a:t> </a:t>
                      </a:r>
                      <a:r>
                        <a:rPr lang="en-GB" sz="1100" dirty="0" err="1">
                          <a:effectLst/>
                        </a:rPr>
                        <a:t>kopā</a:t>
                      </a:r>
                      <a:r>
                        <a:rPr lang="en-GB" sz="1100" dirty="0">
                          <a:effectLst/>
                        </a:rPr>
                        <a:t> </a:t>
                      </a:r>
                      <a:r>
                        <a:rPr lang="en-GB" sz="1100" dirty="0" err="1">
                          <a:effectLst/>
                        </a:rPr>
                        <a:t>ar</a:t>
                      </a:r>
                      <a:r>
                        <a:rPr lang="en-GB" sz="1100" dirty="0">
                          <a:effectLst/>
                        </a:rPr>
                        <a:t> </a:t>
                      </a:r>
                      <a:r>
                        <a:rPr lang="en-GB" sz="1100" dirty="0" err="1">
                          <a:effectLst/>
                        </a:rPr>
                        <a:t>partneri</a:t>
                      </a:r>
                      <a:endParaRPr lang="en-GB" sz="1100" dirty="0">
                        <a:effectLst/>
                        <a:latin typeface="Calibri" panose="020F0502020204030204" pitchFamily="34" charset="0"/>
                        <a:ea typeface="Calibri" panose="020F0502020204030204" pitchFamily="34" charset="0"/>
                      </a:endParaRPr>
                    </a:p>
                  </a:txBody>
                  <a:tcPr marL="42733" marR="42733" marT="0" marB="0"/>
                </a:tc>
              </a:tr>
            </a:tbl>
          </a:graphicData>
        </a:graphic>
      </p:graphicFrame>
      <p:sp>
        <p:nvSpPr>
          <p:cNvPr id="5" name="Rectangle 1"/>
          <p:cNvSpPr>
            <a:spLocks noChangeArrowheads="1"/>
          </p:cNvSpPr>
          <p:nvPr/>
        </p:nvSpPr>
        <p:spPr bwMode="auto">
          <a:xfrm>
            <a:off x="-2279375" y="-1581297"/>
            <a:ext cx="2291686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smtClean="0">
                <a:ln>
                  <a:noFill/>
                </a:ln>
                <a:solidFill>
                  <a:schemeClr val="tx1"/>
                </a:solidFill>
                <a:effectLst/>
                <a:latin typeface="Arial" panose="020B0604020202020204" pitchFamily="34" charset="0"/>
                <a:ea typeface="Calibri" panose="020F0502020204030204" pitchFamily="34" charset="0"/>
              </a:rPr>
              <a:t>(Avots: Tomlinson, C.A. &amp; Imbeau, M.B. (2010) Leading and Managing A Differentiated Classroom. ASCD.)</a:t>
            </a:r>
            <a:endParaRPr kumimoji="0" lang="en-GB"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6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452718"/>
            <a:ext cx="9401477" cy="700221"/>
          </a:xfrm>
        </p:spPr>
        <p:txBody>
          <a:bodyPr/>
          <a:lstStyle/>
          <a:p>
            <a:r>
              <a:rPr lang="en-GB" b="1" i="1" dirty="0" err="1">
                <a:effectLst>
                  <a:outerShdw blurRad="38100" dist="38100" dir="2700000" algn="tl">
                    <a:srgbClr val="000000">
                      <a:alpha val="43137"/>
                    </a:srgbClr>
                  </a:outerShdw>
                </a:effectLst>
              </a:rPr>
              <a:t>Kāds</a:t>
            </a:r>
            <a:r>
              <a:rPr lang="en-GB" b="1" i="1" dirty="0">
                <a:effectLst>
                  <a:outerShdw blurRad="38100" dist="38100" dir="2700000" algn="tl">
                    <a:srgbClr val="000000">
                      <a:alpha val="43137"/>
                    </a:srgbClr>
                  </a:outerShdw>
                </a:effectLst>
              </a:rPr>
              <a:t> </a:t>
            </a:r>
            <a:r>
              <a:rPr lang="en-GB" b="1" i="1" dirty="0" err="1" smtClean="0">
                <a:effectLst>
                  <a:outerShdw blurRad="38100" dist="38100" dir="2700000" algn="tl">
                    <a:srgbClr val="000000">
                      <a:alpha val="43137"/>
                    </a:srgbClr>
                  </a:outerShdw>
                </a:effectLst>
              </a:rPr>
              <a:t>ir</a:t>
            </a:r>
            <a:r>
              <a:rPr lang="en-GB" b="1" i="1" dirty="0" smtClean="0">
                <a:effectLst>
                  <a:outerShdw blurRad="38100" dist="38100" dir="2700000" algn="tl">
                    <a:srgbClr val="000000">
                      <a:alpha val="43137"/>
                    </a:srgbClr>
                  </a:outerShdw>
                </a:effectLst>
              </a:rPr>
              <a:t> </a:t>
            </a:r>
            <a:r>
              <a:rPr lang="en-GB" b="1" i="1" dirty="0" err="1">
                <a:effectLst>
                  <a:outerShdw blurRad="38100" dist="38100" dir="2700000" algn="tl">
                    <a:srgbClr val="000000">
                      <a:alpha val="43137"/>
                    </a:srgbClr>
                  </a:outerShdw>
                </a:effectLst>
              </a:rPr>
              <a:t>bērna</a:t>
            </a:r>
            <a:r>
              <a:rPr lang="en-GB" b="1" i="1" dirty="0">
                <a:effectLst>
                  <a:outerShdw blurRad="38100" dist="38100" dir="2700000" algn="tl">
                    <a:srgbClr val="000000">
                      <a:alpha val="43137"/>
                    </a:srgbClr>
                  </a:outerShdw>
                </a:effectLst>
              </a:rPr>
              <a:t> </a:t>
            </a:r>
            <a:r>
              <a:rPr lang="en-GB" b="1" i="1" dirty="0" err="1">
                <a:effectLst>
                  <a:outerShdw blurRad="38100" dist="38100" dir="2700000" algn="tl">
                    <a:srgbClr val="000000">
                      <a:alpha val="43137"/>
                    </a:srgbClr>
                  </a:outerShdw>
                </a:effectLst>
              </a:rPr>
              <a:t>mācīšanās</a:t>
            </a:r>
            <a:r>
              <a:rPr lang="en-GB" b="1" i="1" dirty="0">
                <a:effectLst>
                  <a:outerShdw blurRad="38100" dist="38100" dir="2700000" algn="tl">
                    <a:srgbClr val="000000">
                      <a:alpha val="43137"/>
                    </a:srgbClr>
                  </a:outerShdw>
                </a:effectLst>
              </a:rPr>
              <a:t> </a:t>
            </a:r>
            <a:r>
              <a:rPr lang="en-GB" b="1" i="1" dirty="0" err="1">
                <a:effectLst>
                  <a:outerShdw blurRad="38100" dist="38100" dir="2700000" algn="tl">
                    <a:srgbClr val="000000">
                      <a:alpha val="43137"/>
                    </a:srgbClr>
                  </a:outerShdw>
                </a:effectLst>
              </a:rPr>
              <a:t>stils</a:t>
            </a:r>
            <a:r>
              <a:rPr lang="en-GB" b="1" i="1" dirty="0">
                <a:effectLst>
                  <a:outerShdw blurRad="38100" dist="38100" dir="2700000" algn="tl">
                    <a:srgbClr val="000000">
                      <a:alpha val="43137"/>
                    </a:srgbClr>
                  </a:outerShdw>
                </a:effectLst>
              </a:rPr>
              <a:t>?</a:t>
            </a:r>
            <a:br>
              <a:rPr lang="en-GB" b="1" i="1" dirty="0">
                <a:effectLst>
                  <a:outerShdw blurRad="38100" dist="38100" dir="2700000" algn="tl">
                    <a:srgbClr val="000000">
                      <a:alpha val="43137"/>
                    </a:srgbClr>
                  </a:outerShdw>
                </a:effectLst>
              </a:rPr>
            </a:br>
            <a:endParaRPr lang="en-GB"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7810" y="1152940"/>
            <a:ext cx="9692044" cy="5095460"/>
          </a:xfrm>
        </p:spPr>
        <p:txBody>
          <a:bodyPr/>
          <a:lstStyle/>
          <a:p>
            <a:r>
              <a:rPr lang="en-GB" sz="3600" b="1" i="1" dirty="0" err="1" smtClean="0">
                <a:effectLst>
                  <a:outerShdw blurRad="38100" dist="38100" dir="2700000" algn="tl">
                    <a:srgbClr val="000000">
                      <a:alpha val="43137"/>
                    </a:srgbClr>
                  </a:outerShdw>
                </a:effectLst>
              </a:rPr>
              <a:t>Vizuālis</a:t>
            </a:r>
            <a:endParaRPr lang="lv-LV" sz="3600" b="1" i="1" dirty="0" smtClean="0">
              <a:effectLst>
                <a:outerShdw blurRad="38100" dist="38100" dir="2700000" algn="tl">
                  <a:srgbClr val="000000">
                    <a:alpha val="43137"/>
                  </a:srgbClr>
                </a:outerShdw>
              </a:effectLst>
            </a:endParaRPr>
          </a:p>
          <a:p>
            <a:r>
              <a:rPr lang="en-GB" sz="3600" b="1" i="1" dirty="0" err="1" smtClean="0">
                <a:effectLst>
                  <a:outerShdw blurRad="38100" dist="38100" dir="2700000" algn="tl">
                    <a:srgbClr val="000000">
                      <a:alpha val="43137"/>
                    </a:srgbClr>
                  </a:outerShdw>
                </a:effectLst>
              </a:rPr>
              <a:t>Kinestētiķis</a:t>
            </a:r>
            <a:endParaRPr lang="lv-LV" sz="3600" b="1" i="1" dirty="0" smtClean="0">
              <a:effectLst>
                <a:outerShdw blurRad="38100" dist="38100" dir="2700000" algn="tl">
                  <a:srgbClr val="000000">
                    <a:alpha val="43137"/>
                  </a:srgbClr>
                </a:outerShdw>
              </a:effectLst>
            </a:endParaRPr>
          </a:p>
          <a:p>
            <a:r>
              <a:rPr lang="en-GB" sz="3600" b="1" i="1" dirty="0" err="1" smtClean="0"/>
              <a:t>Audiālis</a:t>
            </a:r>
            <a:endParaRPr lang="lv-LV" sz="3600" b="1" i="1" dirty="0" smtClean="0"/>
          </a:p>
          <a:p>
            <a:endParaRPr lang="en-GB" sz="2800" i="1" dirty="0"/>
          </a:p>
          <a:p>
            <a:endParaRPr lang="en-GB" sz="2800" b="1" i="1" dirty="0">
              <a:effectLst>
                <a:outerShdw blurRad="38100" dist="38100" dir="2700000" algn="tl">
                  <a:srgbClr val="000000">
                    <a:alpha val="43137"/>
                  </a:srgbClr>
                </a:outerShdw>
              </a:effectLst>
            </a:endParaRPr>
          </a:p>
          <a:p>
            <a:endParaRPr lang="en-GB" sz="2800" b="1" i="1" dirty="0">
              <a:effectLst>
                <a:outerShdw blurRad="38100" dist="38100" dir="2700000" algn="tl">
                  <a:srgbClr val="000000">
                    <a:alpha val="43137"/>
                  </a:srgbClr>
                </a:outerShdw>
              </a:effectLst>
            </a:endParaRPr>
          </a:p>
          <a:p>
            <a:endParaRPr lang="en-GB" dirty="0"/>
          </a:p>
        </p:txBody>
      </p:sp>
    </p:spTree>
    <p:extLst>
      <p:ext uri="{BB962C8B-B14F-4D97-AF65-F5344CB8AC3E}">
        <p14:creationId xmlns:p14="http://schemas.microsoft.com/office/powerpoint/2010/main" val="1687465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65" y="106017"/>
            <a:ext cx="9653269" cy="1747231"/>
          </a:xfrm>
        </p:spPr>
        <p:txBody>
          <a:bodyPr/>
          <a:lstStyle/>
          <a:p>
            <a:r>
              <a:rPr lang="lv-LV" b="1" i="1" dirty="0">
                <a:effectLst>
                  <a:outerShdw blurRad="38100" dist="38100" dir="2700000" algn="tl">
                    <a:srgbClr val="000000">
                      <a:alpha val="43137"/>
                    </a:srgbClr>
                  </a:outerShdw>
                </a:effectLst>
              </a:rPr>
              <a:t>Pirmsskola</a:t>
            </a:r>
            <a:br>
              <a:rPr lang="lv-LV" b="1" i="1" dirty="0">
                <a:effectLst>
                  <a:outerShdw blurRad="38100" dist="38100" dir="2700000" algn="tl">
                    <a:srgbClr val="000000">
                      <a:alpha val="43137"/>
                    </a:srgbClr>
                  </a:outerShdw>
                </a:effectLst>
              </a:rPr>
            </a:br>
            <a:r>
              <a:rPr lang="lv-LV" b="1" i="1" dirty="0">
                <a:effectLst>
                  <a:outerShdw blurRad="38100" dist="38100" dir="2700000" algn="tl">
                    <a:srgbClr val="000000">
                      <a:alpha val="43137"/>
                    </a:srgbClr>
                  </a:outerShdw>
                </a:effectLst>
              </a:rPr>
              <a:t>Mācību satura un pieejas maiņa pirmsskolā</a:t>
            </a:r>
          </a:p>
        </p:txBody>
      </p:sp>
      <p:sp>
        <p:nvSpPr>
          <p:cNvPr id="3" name="Content Placeholder 2"/>
          <p:cNvSpPr>
            <a:spLocks noGrp="1"/>
          </p:cNvSpPr>
          <p:nvPr>
            <p:ph idx="1"/>
          </p:nvPr>
        </p:nvSpPr>
        <p:spPr/>
        <p:txBody>
          <a:bodyPr>
            <a:normAutofit fontScale="92500" lnSpcReduction="10000"/>
          </a:bodyPr>
          <a:lstStyle/>
          <a:p>
            <a:r>
              <a:rPr lang="lv-LV" b="1" dirty="0"/>
              <a:t>Bērns kā pētnieks un darītājs un skolotāja loma </a:t>
            </a:r>
          </a:p>
          <a:p>
            <a:pPr marL="0" indent="0">
              <a:buNone/>
            </a:pPr>
            <a:r>
              <a:rPr lang="lv-LV" dirty="0"/>
              <a:t>Kādu gribam redzēt bērnu pirmsskolā saskaņā ar jaunajām vadlīnijām? Kā pētnieku un darītāju, </a:t>
            </a:r>
            <a:r>
              <a:rPr lang="lv-LV" dirty="0">
                <a:solidFill>
                  <a:srgbClr val="FFFF00"/>
                </a:solidFill>
              </a:rPr>
              <a:t>kurš ar skolotāja atbalstu konstruē zināšanas </a:t>
            </a:r>
            <a:r>
              <a:rPr lang="lv-LV" dirty="0"/>
              <a:t>un veido izpratni, gūst pieredzi un vispārīgās (caurviju) prasmes, un mācību jomu </a:t>
            </a:r>
            <a:r>
              <a:rPr lang="lv-LV" dirty="0" err="1"/>
              <a:t>pamatprasmes</a:t>
            </a:r>
            <a:r>
              <a:rPr lang="lv-LV" dirty="0"/>
              <a:t>. </a:t>
            </a:r>
            <a:r>
              <a:rPr lang="lv-LV" dirty="0">
                <a:solidFill>
                  <a:srgbClr val="FFFF00"/>
                </a:solidFill>
              </a:rPr>
              <a:t>Bērna mācīšanās rezultāts ir nevis konkrēta priekšmeta izgatavošana vai zināšanu iemācīšanās kā vienreizējs notikums, bet ilgtermiņa prasmju attīstība. </a:t>
            </a:r>
            <a:r>
              <a:rPr lang="lv-LV" dirty="0"/>
              <a:t>Tam kalpo mērķtiecīgi, jēgpilni, daudzveidīgi skolotāja uzdevumi un mācību materiāli, kā arī atbilstoši iekārtota vide. Bērns darbojas kopā ar skolotāju, uzklausa, vienlaikus pats domā par savu mācīšanos, apzinās savas intereses un izvirza savus mērķus. Skolotājs plāno mācībās sasniedzamo rezultātu, iekārto vidi un izvēlas materiālus un uzdevumus, viņš vada un novēro bērnu mācīšanos, līdzdarbojas, novērtē bērna sniegumu un attīstību, sniedz attīstošu atgriezenisko saiti, kura rosina uzlabot sniegumu, pamēģināt ko jaunu.</a:t>
            </a:r>
          </a:p>
        </p:txBody>
      </p:sp>
    </p:spTree>
    <p:extLst>
      <p:ext uri="{BB962C8B-B14F-4D97-AF65-F5344CB8AC3E}">
        <p14:creationId xmlns:p14="http://schemas.microsoft.com/office/powerpoint/2010/main" val="109991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827" y="0"/>
            <a:ext cx="9587008" cy="1853248"/>
          </a:xfrm>
        </p:spPr>
        <p:txBody>
          <a:bodyPr/>
          <a:lstStyle/>
          <a:p>
            <a:r>
              <a:rPr lang="en-GB" sz="2400" b="1" dirty="0" err="1"/>
              <a:t>Ministru</a:t>
            </a:r>
            <a:r>
              <a:rPr lang="en-GB" sz="2400" b="1" dirty="0"/>
              <a:t> </a:t>
            </a:r>
            <a:r>
              <a:rPr lang="en-GB" sz="2400" b="1" dirty="0" err="1"/>
              <a:t>kabineta</a:t>
            </a:r>
            <a:r>
              <a:rPr lang="en-GB" sz="2400" b="1" dirty="0"/>
              <a:t> </a:t>
            </a:r>
            <a:r>
              <a:rPr lang="en-GB" sz="2400" b="1" dirty="0" err="1"/>
              <a:t>noteikumi</a:t>
            </a:r>
            <a:r>
              <a:rPr lang="en-GB" sz="2400" b="1" dirty="0"/>
              <a:t> Nr. 716</a:t>
            </a:r>
            <a:r>
              <a:rPr lang="en-GB" sz="2400" dirty="0"/>
              <a:t/>
            </a:r>
            <a:br>
              <a:rPr lang="en-GB" sz="2400" dirty="0"/>
            </a:br>
            <a:r>
              <a:rPr lang="en-GB" sz="2400" dirty="0"/>
              <a:t/>
            </a:r>
            <a:br>
              <a:rPr lang="en-GB" sz="2400" dirty="0"/>
            </a:br>
            <a:r>
              <a:rPr lang="en-GB" sz="2000" dirty="0" err="1"/>
              <a:t>Rīgā</a:t>
            </a:r>
            <a:r>
              <a:rPr lang="en-GB" sz="2000" dirty="0"/>
              <a:t> 2018. </a:t>
            </a:r>
            <a:r>
              <a:rPr lang="en-GB" sz="2000" dirty="0" err="1"/>
              <a:t>gada</a:t>
            </a:r>
            <a:r>
              <a:rPr lang="en-GB" sz="2000" dirty="0"/>
              <a:t> 21. </a:t>
            </a:r>
            <a:r>
              <a:rPr lang="en-GB" sz="2000" dirty="0" err="1"/>
              <a:t>novembrī</a:t>
            </a:r>
            <a:r>
              <a:rPr lang="en-GB" sz="2000" dirty="0"/>
              <a:t> (</a:t>
            </a:r>
            <a:r>
              <a:rPr lang="en-GB" sz="2000" dirty="0" err="1"/>
              <a:t>prot.</a:t>
            </a:r>
            <a:r>
              <a:rPr lang="en-GB" sz="2000" dirty="0"/>
              <a:t> Nr. 53 29. §)</a:t>
            </a:r>
            <a:br>
              <a:rPr lang="en-GB" sz="2000" dirty="0"/>
            </a:br>
            <a:r>
              <a:rPr lang="en-GB" sz="2000" u="sng" dirty="0" err="1">
                <a:hlinkClick r:id="rId2"/>
              </a:rPr>
              <a:t>Noteikumi</a:t>
            </a:r>
            <a:r>
              <a:rPr lang="en-GB" sz="2000" u="sng" dirty="0">
                <a:hlinkClick r:id="rId2"/>
              </a:rPr>
              <a:t> par </a:t>
            </a:r>
            <a:r>
              <a:rPr lang="en-GB" sz="2000" u="sng" dirty="0" err="1">
                <a:hlinkClick r:id="rId2"/>
              </a:rPr>
              <a:t>valsts</a:t>
            </a:r>
            <a:r>
              <a:rPr lang="en-GB" sz="2000" u="sng" dirty="0">
                <a:hlinkClick r:id="rId2"/>
              </a:rPr>
              <a:t> </a:t>
            </a:r>
            <a:r>
              <a:rPr lang="en-GB" sz="2000" u="sng" dirty="0" err="1">
                <a:hlinkClick r:id="rId2"/>
              </a:rPr>
              <a:t>pirmsskolas</a:t>
            </a:r>
            <a:r>
              <a:rPr lang="en-GB" sz="2000" u="sng" dirty="0">
                <a:hlinkClick r:id="rId2"/>
              </a:rPr>
              <a:t> </a:t>
            </a:r>
            <a:r>
              <a:rPr lang="en-GB" sz="2000" u="sng" dirty="0" err="1">
                <a:hlinkClick r:id="rId2"/>
              </a:rPr>
              <a:t>izglītības</a:t>
            </a:r>
            <a:r>
              <a:rPr lang="en-GB" sz="2000" u="sng" dirty="0">
                <a:hlinkClick r:id="rId2"/>
              </a:rPr>
              <a:t> </a:t>
            </a:r>
            <a:r>
              <a:rPr lang="en-GB" sz="2000" u="sng" dirty="0" err="1">
                <a:hlinkClick r:id="rId2"/>
              </a:rPr>
              <a:t>vadlīnijām</a:t>
            </a:r>
            <a:r>
              <a:rPr lang="en-GB" sz="2000" dirty="0"/>
              <a:t> un </a:t>
            </a:r>
            <a:r>
              <a:rPr lang="en-GB" sz="2000" dirty="0" err="1"/>
              <a:t>pirmsskolas</a:t>
            </a:r>
            <a:r>
              <a:rPr lang="en-GB" sz="2000" dirty="0"/>
              <a:t> </a:t>
            </a:r>
            <a:r>
              <a:rPr lang="en-GB" sz="2000" dirty="0" err="1"/>
              <a:t>izglītības</a:t>
            </a:r>
            <a:r>
              <a:rPr lang="en-GB" sz="2000" dirty="0"/>
              <a:t> </a:t>
            </a:r>
            <a:r>
              <a:rPr lang="en-GB" sz="2000" dirty="0" err="1"/>
              <a:t>programmu</a:t>
            </a:r>
            <a:r>
              <a:rPr lang="en-GB" sz="2000" dirty="0"/>
              <a:t> </a:t>
            </a:r>
            <a:r>
              <a:rPr lang="en-GB" sz="2000" dirty="0" err="1"/>
              <a:t>paraugiem</a:t>
            </a:r>
            <a:r>
              <a:rPr lang="en-GB" sz="2000" dirty="0"/>
              <a:t/>
            </a:r>
            <a:br>
              <a:rPr lang="en-GB" sz="2000" dirty="0"/>
            </a:br>
            <a:r>
              <a:rPr lang="en-GB" sz="3600" dirty="0"/>
              <a:t/>
            </a:r>
            <a:br>
              <a:rPr lang="en-GB" sz="3600" dirty="0"/>
            </a:br>
            <a:endParaRPr lang="en-GB" sz="3600" dirty="0"/>
          </a:p>
        </p:txBody>
      </p:sp>
      <p:sp>
        <p:nvSpPr>
          <p:cNvPr id="3" name="Content Placeholder 2"/>
          <p:cNvSpPr>
            <a:spLocks noGrp="1"/>
          </p:cNvSpPr>
          <p:nvPr>
            <p:ph idx="1"/>
          </p:nvPr>
        </p:nvSpPr>
        <p:spPr>
          <a:xfrm>
            <a:off x="1103312" y="2052918"/>
            <a:ext cx="8947522" cy="4805082"/>
          </a:xfrm>
        </p:spPr>
        <p:txBody>
          <a:bodyPr>
            <a:normAutofit fontScale="70000" lnSpcReduction="20000"/>
          </a:bodyPr>
          <a:lstStyle/>
          <a:p>
            <a:r>
              <a:rPr lang="en-GB" dirty="0"/>
              <a:t>11.2.4. </a:t>
            </a:r>
            <a:r>
              <a:rPr lang="en-GB" dirty="0" err="1"/>
              <a:t>nodrošinot</a:t>
            </a:r>
            <a:r>
              <a:rPr lang="en-GB" dirty="0"/>
              <a:t> </a:t>
            </a:r>
            <a:r>
              <a:rPr lang="en-GB" dirty="0" err="1"/>
              <a:t>vienmērīgu</a:t>
            </a:r>
            <a:r>
              <a:rPr lang="en-GB" dirty="0"/>
              <a:t> </a:t>
            </a:r>
            <a:r>
              <a:rPr lang="en-GB" dirty="0" err="1"/>
              <a:t>slodzi</a:t>
            </a:r>
            <a:r>
              <a:rPr lang="en-GB" dirty="0"/>
              <a:t>, </a:t>
            </a:r>
            <a:r>
              <a:rPr lang="en-GB" dirty="0" err="1"/>
              <a:t>atpūtu</a:t>
            </a:r>
            <a:r>
              <a:rPr lang="en-GB" dirty="0"/>
              <a:t> un </a:t>
            </a:r>
            <a:r>
              <a:rPr lang="en-GB" dirty="0" err="1"/>
              <a:t>bērna</a:t>
            </a:r>
            <a:r>
              <a:rPr lang="en-GB" dirty="0"/>
              <a:t> </a:t>
            </a:r>
            <a:r>
              <a:rPr lang="en-GB" dirty="0" err="1"/>
              <a:t>darbošanos</a:t>
            </a:r>
            <a:r>
              <a:rPr lang="en-GB" dirty="0"/>
              <a:t> </a:t>
            </a:r>
            <a:r>
              <a:rPr lang="en-GB" u="sng" dirty="0" err="1">
                <a:solidFill>
                  <a:srgbClr val="FFFF00"/>
                </a:solidFill>
              </a:rPr>
              <a:t>atbilstoši</a:t>
            </a:r>
            <a:r>
              <a:rPr lang="en-GB" u="sng" dirty="0">
                <a:solidFill>
                  <a:srgbClr val="FFFF00"/>
                </a:solidFill>
              </a:rPr>
              <a:t> </a:t>
            </a:r>
            <a:r>
              <a:rPr lang="en-GB" u="sng" dirty="0" err="1">
                <a:solidFill>
                  <a:srgbClr val="FFFF00"/>
                </a:solidFill>
              </a:rPr>
              <a:t>individuālajām</a:t>
            </a:r>
            <a:r>
              <a:rPr lang="en-GB" u="sng" dirty="0">
                <a:solidFill>
                  <a:srgbClr val="FFFF00"/>
                </a:solidFill>
              </a:rPr>
              <a:t> </a:t>
            </a:r>
            <a:r>
              <a:rPr lang="en-GB" u="sng" dirty="0" err="1">
                <a:solidFill>
                  <a:srgbClr val="FFFF00"/>
                </a:solidFill>
              </a:rPr>
              <a:t>spējām</a:t>
            </a:r>
            <a:r>
              <a:rPr lang="en-GB" dirty="0"/>
              <a:t>;</a:t>
            </a:r>
          </a:p>
          <a:p>
            <a:r>
              <a:rPr lang="en-GB" dirty="0"/>
              <a:t>11.3. </a:t>
            </a:r>
            <a:r>
              <a:rPr lang="en-GB" dirty="0" err="1"/>
              <a:t>bērns</a:t>
            </a:r>
            <a:r>
              <a:rPr lang="en-GB" dirty="0"/>
              <a:t> </a:t>
            </a:r>
            <a:r>
              <a:rPr lang="en-GB" dirty="0" err="1"/>
              <a:t>mācās</a:t>
            </a:r>
            <a:r>
              <a:rPr lang="en-GB" dirty="0"/>
              <a:t> </a:t>
            </a:r>
            <a:r>
              <a:rPr lang="en-GB" dirty="0" err="1"/>
              <a:t>iedziļinoties</a:t>
            </a:r>
            <a:r>
              <a:rPr lang="en-GB" dirty="0"/>
              <a:t>. </a:t>
            </a:r>
            <a:r>
              <a:rPr lang="en-GB" dirty="0" err="1"/>
              <a:t>Mācību</a:t>
            </a:r>
            <a:r>
              <a:rPr lang="en-GB" dirty="0"/>
              <a:t> </a:t>
            </a:r>
            <a:r>
              <a:rPr lang="en-GB" dirty="0" err="1"/>
              <a:t>procesā</a:t>
            </a:r>
            <a:r>
              <a:rPr lang="en-GB" dirty="0"/>
              <a:t>:</a:t>
            </a:r>
          </a:p>
          <a:p>
            <a:r>
              <a:rPr lang="en-GB" dirty="0"/>
              <a:t>11.3.1. </a:t>
            </a:r>
            <a:r>
              <a:rPr lang="en-GB" dirty="0" err="1"/>
              <a:t>tiek</a:t>
            </a:r>
            <a:r>
              <a:rPr lang="en-GB" dirty="0"/>
              <a:t> </a:t>
            </a:r>
            <a:r>
              <a:rPr lang="en-GB" dirty="0" err="1"/>
              <a:t>izvirzīti</a:t>
            </a:r>
            <a:r>
              <a:rPr lang="en-GB" dirty="0"/>
              <a:t> </a:t>
            </a:r>
            <a:r>
              <a:rPr lang="en-GB" dirty="0" err="1"/>
              <a:t>skaidri</a:t>
            </a:r>
            <a:r>
              <a:rPr lang="en-GB" dirty="0"/>
              <a:t> </a:t>
            </a:r>
            <a:r>
              <a:rPr lang="en-GB" dirty="0" err="1"/>
              <a:t>mācīšanās</a:t>
            </a:r>
            <a:r>
              <a:rPr lang="en-GB" dirty="0"/>
              <a:t> </a:t>
            </a:r>
            <a:r>
              <a:rPr lang="en-GB" dirty="0" err="1"/>
              <a:t>mērķi</a:t>
            </a:r>
            <a:r>
              <a:rPr lang="en-GB" dirty="0"/>
              <a:t> un </a:t>
            </a:r>
            <a:r>
              <a:rPr lang="en-GB" dirty="0" err="1"/>
              <a:t>sasniedzamie</a:t>
            </a:r>
            <a:r>
              <a:rPr lang="en-GB" dirty="0"/>
              <a:t> </a:t>
            </a:r>
            <a:r>
              <a:rPr lang="en-GB" dirty="0" err="1"/>
              <a:t>rezultāti</a:t>
            </a:r>
            <a:r>
              <a:rPr lang="en-GB" dirty="0"/>
              <a:t>;</a:t>
            </a:r>
          </a:p>
          <a:p>
            <a:r>
              <a:rPr lang="en-GB" dirty="0"/>
              <a:t>11.3.2. </a:t>
            </a:r>
            <a:r>
              <a:rPr lang="en-GB" dirty="0" err="1"/>
              <a:t>tiek</a:t>
            </a:r>
            <a:r>
              <a:rPr lang="en-GB" dirty="0"/>
              <a:t> </a:t>
            </a:r>
            <a:r>
              <a:rPr lang="en-GB" dirty="0" err="1"/>
              <a:t>piedāvāti</a:t>
            </a:r>
            <a:r>
              <a:rPr lang="en-GB" dirty="0"/>
              <a:t> </a:t>
            </a:r>
            <a:r>
              <a:rPr lang="en-GB" dirty="0" err="1"/>
              <a:t>daudzveidīgi</a:t>
            </a:r>
            <a:r>
              <a:rPr lang="en-GB" dirty="0"/>
              <a:t> </a:t>
            </a:r>
            <a:r>
              <a:rPr lang="en-GB" dirty="0" err="1"/>
              <a:t>uzdevumi</a:t>
            </a:r>
            <a:r>
              <a:rPr lang="en-GB" dirty="0"/>
              <a:t> un </a:t>
            </a:r>
            <a:r>
              <a:rPr lang="en-GB" dirty="0" err="1"/>
              <a:t>laiks</a:t>
            </a:r>
            <a:r>
              <a:rPr lang="en-GB" dirty="0"/>
              <a:t> </a:t>
            </a:r>
            <a:r>
              <a:rPr lang="en-GB" dirty="0" err="1"/>
              <a:t>darbību</a:t>
            </a:r>
            <a:r>
              <a:rPr lang="en-GB" dirty="0"/>
              <a:t> </a:t>
            </a:r>
            <a:r>
              <a:rPr lang="en-GB" dirty="0" err="1"/>
              <a:t>modelēšanai</a:t>
            </a:r>
            <a:r>
              <a:rPr lang="en-GB" dirty="0"/>
              <a:t>;</a:t>
            </a:r>
          </a:p>
          <a:p>
            <a:r>
              <a:rPr lang="en-GB" dirty="0"/>
              <a:t>11.3.3. </a:t>
            </a:r>
            <a:r>
              <a:rPr lang="en-GB" dirty="0" err="1"/>
              <a:t>tiek</a:t>
            </a:r>
            <a:r>
              <a:rPr lang="en-GB" dirty="0"/>
              <a:t> </a:t>
            </a:r>
            <a:r>
              <a:rPr lang="en-GB" dirty="0" err="1"/>
              <a:t>nodrošināta</a:t>
            </a:r>
            <a:r>
              <a:rPr lang="en-GB" dirty="0"/>
              <a:t> </a:t>
            </a:r>
            <a:r>
              <a:rPr lang="en-GB" dirty="0" err="1">
                <a:solidFill>
                  <a:srgbClr val="FFFF00"/>
                </a:solidFill>
              </a:rPr>
              <a:t>atbalstoša</a:t>
            </a:r>
            <a:r>
              <a:rPr lang="en-GB" dirty="0">
                <a:solidFill>
                  <a:srgbClr val="FFFF00"/>
                </a:solidFill>
              </a:rPr>
              <a:t> un </a:t>
            </a:r>
            <a:r>
              <a:rPr lang="en-GB" dirty="0" err="1">
                <a:solidFill>
                  <a:srgbClr val="FFFF00"/>
                </a:solidFill>
              </a:rPr>
              <a:t>attīstoša</a:t>
            </a:r>
            <a:r>
              <a:rPr lang="en-GB" dirty="0">
                <a:solidFill>
                  <a:srgbClr val="FFFF00"/>
                </a:solidFill>
              </a:rPr>
              <a:t> </a:t>
            </a:r>
            <a:r>
              <a:rPr lang="en-GB" dirty="0" err="1">
                <a:solidFill>
                  <a:srgbClr val="FFFF00"/>
                </a:solidFill>
              </a:rPr>
              <a:t>atgriezeniskā</a:t>
            </a:r>
            <a:r>
              <a:rPr lang="en-GB" dirty="0">
                <a:solidFill>
                  <a:srgbClr val="FFFF00"/>
                </a:solidFill>
              </a:rPr>
              <a:t> </a:t>
            </a:r>
            <a:r>
              <a:rPr lang="en-GB" dirty="0" err="1">
                <a:solidFill>
                  <a:srgbClr val="FFFF00"/>
                </a:solidFill>
              </a:rPr>
              <a:t>saite</a:t>
            </a:r>
            <a:r>
              <a:rPr lang="en-GB" dirty="0">
                <a:solidFill>
                  <a:srgbClr val="FFFF00"/>
                </a:solidFill>
              </a:rPr>
              <a:t> </a:t>
            </a:r>
            <a:r>
              <a:rPr lang="en-GB" dirty="0"/>
              <a:t>un </a:t>
            </a:r>
            <a:r>
              <a:rPr lang="en-GB" dirty="0" err="1"/>
              <a:t>iespēja</a:t>
            </a:r>
            <a:r>
              <a:rPr lang="en-GB" dirty="0"/>
              <a:t> </a:t>
            </a:r>
            <a:r>
              <a:rPr lang="en-GB" dirty="0" err="1"/>
              <a:t>bērnam</a:t>
            </a:r>
            <a:r>
              <a:rPr lang="en-GB" dirty="0"/>
              <a:t> </a:t>
            </a:r>
            <a:r>
              <a:rPr lang="en-GB" dirty="0" err="1"/>
              <a:t>skaidrot</a:t>
            </a:r>
            <a:r>
              <a:rPr lang="en-GB" dirty="0"/>
              <a:t> </a:t>
            </a:r>
            <a:r>
              <a:rPr lang="en-GB" dirty="0" err="1"/>
              <a:t>darbību</a:t>
            </a:r>
            <a:r>
              <a:rPr lang="en-GB" dirty="0"/>
              <a:t> </a:t>
            </a:r>
            <a:r>
              <a:rPr lang="en-GB" dirty="0" err="1"/>
              <a:t>gaitu</a:t>
            </a:r>
            <a:r>
              <a:rPr lang="en-GB" dirty="0"/>
              <a:t> un </a:t>
            </a:r>
            <a:r>
              <a:rPr lang="en-GB" dirty="0" err="1"/>
              <a:t>domāt</a:t>
            </a:r>
            <a:r>
              <a:rPr lang="en-GB" dirty="0"/>
              <a:t> par </a:t>
            </a:r>
            <a:r>
              <a:rPr lang="en-GB" dirty="0" err="1"/>
              <a:t>savu</a:t>
            </a:r>
            <a:r>
              <a:rPr lang="en-GB" dirty="0"/>
              <a:t> </a:t>
            </a:r>
            <a:r>
              <a:rPr lang="en-GB" dirty="0" err="1"/>
              <a:t>mācīšanos</a:t>
            </a:r>
            <a:r>
              <a:rPr lang="en-GB" dirty="0"/>
              <a:t> un </a:t>
            </a:r>
            <a:r>
              <a:rPr lang="en-GB" dirty="0" err="1"/>
              <a:t>sasniegto</a:t>
            </a:r>
            <a:r>
              <a:rPr lang="en-GB" dirty="0"/>
              <a:t> </a:t>
            </a:r>
            <a:r>
              <a:rPr lang="en-GB" dirty="0" err="1"/>
              <a:t>rezultātu</a:t>
            </a:r>
            <a:r>
              <a:rPr lang="en-GB" dirty="0"/>
              <a:t>;</a:t>
            </a:r>
          </a:p>
          <a:p>
            <a:r>
              <a:rPr lang="en-GB" dirty="0"/>
              <a:t>11.4. </a:t>
            </a:r>
            <a:r>
              <a:rPr lang="en-GB" dirty="0" err="1">
                <a:solidFill>
                  <a:srgbClr val="FFFF00"/>
                </a:solidFill>
              </a:rPr>
              <a:t>mācības</a:t>
            </a:r>
            <a:r>
              <a:rPr lang="en-GB" dirty="0">
                <a:solidFill>
                  <a:srgbClr val="FFFF00"/>
                </a:solidFill>
              </a:rPr>
              <a:t> </a:t>
            </a:r>
            <a:r>
              <a:rPr lang="en-GB" dirty="0" err="1">
                <a:solidFill>
                  <a:srgbClr val="FFFF00"/>
                </a:solidFill>
              </a:rPr>
              <a:t>bērnam</a:t>
            </a:r>
            <a:r>
              <a:rPr lang="en-GB" dirty="0">
                <a:solidFill>
                  <a:srgbClr val="FFFF00"/>
                </a:solidFill>
              </a:rPr>
              <a:t> </a:t>
            </a:r>
            <a:r>
              <a:rPr lang="en-GB" dirty="0" err="1">
                <a:solidFill>
                  <a:srgbClr val="FFFF00"/>
                </a:solidFill>
              </a:rPr>
              <a:t>ir</a:t>
            </a:r>
            <a:r>
              <a:rPr lang="en-GB" dirty="0">
                <a:solidFill>
                  <a:srgbClr val="FFFF00"/>
                </a:solidFill>
              </a:rPr>
              <a:t> </a:t>
            </a:r>
            <a:r>
              <a:rPr lang="en-GB" dirty="0" err="1">
                <a:solidFill>
                  <a:srgbClr val="FFFF00"/>
                </a:solidFill>
              </a:rPr>
              <a:t>personiski</a:t>
            </a:r>
            <a:r>
              <a:rPr lang="en-GB" dirty="0">
                <a:solidFill>
                  <a:srgbClr val="FFFF00"/>
                </a:solidFill>
              </a:rPr>
              <a:t> </a:t>
            </a:r>
            <a:r>
              <a:rPr lang="en-GB" dirty="0" err="1">
                <a:solidFill>
                  <a:srgbClr val="FFFF00"/>
                </a:solidFill>
              </a:rPr>
              <a:t>nozīmīgas</a:t>
            </a:r>
            <a:r>
              <a:rPr lang="en-GB" dirty="0"/>
              <a:t>. </a:t>
            </a:r>
            <a:r>
              <a:rPr lang="en-GB" dirty="0" err="1"/>
              <a:t>Mācību</a:t>
            </a:r>
            <a:r>
              <a:rPr lang="en-GB" dirty="0"/>
              <a:t> </a:t>
            </a:r>
            <a:r>
              <a:rPr lang="en-GB" dirty="0" err="1"/>
              <a:t>procesā</a:t>
            </a:r>
            <a:r>
              <a:rPr lang="en-GB" dirty="0"/>
              <a:t> </a:t>
            </a:r>
            <a:r>
              <a:rPr lang="en-GB" dirty="0" err="1"/>
              <a:t>tiek</a:t>
            </a:r>
            <a:r>
              <a:rPr lang="en-GB" dirty="0"/>
              <a:t> </a:t>
            </a:r>
            <a:r>
              <a:rPr lang="en-GB" dirty="0" err="1"/>
              <a:t>nodrošināta</a:t>
            </a:r>
            <a:r>
              <a:rPr lang="en-GB" dirty="0"/>
              <a:t>:</a:t>
            </a:r>
          </a:p>
          <a:p>
            <a:r>
              <a:rPr lang="en-GB" dirty="0"/>
              <a:t>11.4.1. </a:t>
            </a:r>
            <a:r>
              <a:rPr lang="en-GB" dirty="0" err="1">
                <a:solidFill>
                  <a:srgbClr val="FFFF00"/>
                </a:solidFill>
              </a:rPr>
              <a:t>saistība</a:t>
            </a:r>
            <a:r>
              <a:rPr lang="en-GB" dirty="0">
                <a:solidFill>
                  <a:srgbClr val="FFFF00"/>
                </a:solidFill>
              </a:rPr>
              <a:t> </a:t>
            </a:r>
            <a:r>
              <a:rPr lang="en-GB" dirty="0" err="1">
                <a:solidFill>
                  <a:srgbClr val="FFFF00"/>
                </a:solidFill>
              </a:rPr>
              <a:t>ar</a:t>
            </a:r>
            <a:r>
              <a:rPr lang="en-GB" dirty="0">
                <a:solidFill>
                  <a:srgbClr val="FFFF00"/>
                </a:solidFill>
              </a:rPr>
              <a:t> </a:t>
            </a:r>
            <a:r>
              <a:rPr lang="en-GB" dirty="0" err="1">
                <a:solidFill>
                  <a:srgbClr val="FFFF00"/>
                </a:solidFill>
              </a:rPr>
              <a:t>viņa</a:t>
            </a:r>
            <a:r>
              <a:rPr lang="en-GB" dirty="0">
                <a:solidFill>
                  <a:srgbClr val="FFFF00"/>
                </a:solidFill>
              </a:rPr>
              <a:t> </a:t>
            </a:r>
            <a:r>
              <a:rPr lang="en-GB" dirty="0" err="1">
                <a:solidFill>
                  <a:srgbClr val="FFFF00"/>
                </a:solidFill>
              </a:rPr>
              <a:t>pieredzi</a:t>
            </a:r>
            <a:r>
              <a:rPr lang="en-GB" dirty="0">
                <a:solidFill>
                  <a:srgbClr val="FFFF00"/>
                </a:solidFill>
              </a:rPr>
              <a:t> </a:t>
            </a:r>
            <a:r>
              <a:rPr lang="en-GB" dirty="0"/>
              <a:t>un </a:t>
            </a:r>
            <a:r>
              <a:rPr lang="en-GB" dirty="0" err="1"/>
              <a:t>ikdienu</a:t>
            </a:r>
            <a:r>
              <a:rPr lang="en-GB" dirty="0"/>
              <a:t> un </a:t>
            </a:r>
            <a:r>
              <a:rPr lang="en-GB" dirty="0" err="1"/>
              <a:t>iesaiste</a:t>
            </a:r>
            <a:r>
              <a:rPr lang="en-GB" dirty="0"/>
              <a:t> </a:t>
            </a:r>
            <a:r>
              <a:rPr lang="en-GB" dirty="0" err="1"/>
              <a:t>lēmumu</a:t>
            </a:r>
            <a:r>
              <a:rPr lang="en-GB" dirty="0"/>
              <a:t> </a:t>
            </a:r>
            <a:r>
              <a:rPr lang="en-GB" dirty="0" err="1"/>
              <a:t>pieņemšanā</a:t>
            </a:r>
            <a:r>
              <a:rPr lang="en-GB" dirty="0"/>
              <a:t> par </a:t>
            </a:r>
            <a:r>
              <a:rPr lang="en-GB" dirty="0" err="1"/>
              <a:t>savu</a:t>
            </a:r>
            <a:r>
              <a:rPr lang="en-GB" dirty="0"/>
              <a:t> </a:t>
            </a:r>
            <a:r>
              <a:rPr lang="en-GB" dirty="0" err="1"/>
              <a:t>dzīvi</a:t>
            </a:r>
            <a:r>
              <a:rPr lang="en-GB" dirty="0"/>
              <a:t>;</a:t>
            </a:r>
          </a:p>
          <a:p>
            <a:r>
              <a:rPr lang="en-GB" dirty="0"/>
              <a:t>11.4.2. </a:t>
            </a:r>
            <a:r>
              <a:rPr lang="en-GB" dirty="0" err="1"/>
              <a:t>iespēja</a:t>
            </a:r>
            <a:r>
              <a:rPr lang="en-GB" dirty="0"/>
              <a:t> </a:t>
            </a:r>
            <a:r>
              <a:rPr lang="en-GB" dirty="0" err="1"/>
              <a:t>interesēties</a:t>
            </a:r>
            <a:r>
              <a:rPr lang="en-GB" dirty="0"/>
              <a:t> un </a:t>
            </a:r>
            <a:r>
              <a:rPr lang="en-GB" dirty="0" err="1"/>
              <a:t>iesaistīties</a:t>
            </a:r>
            <a:r>
              <a:rPr lang="en-GB" dirty="0"/>
              <a:t> </a:t>
            </a:r>
            <a:r>
              <a:rPr lang="en-GB" dirty="0" err="1"/>
              <a:t>izglītības</a:t>
            </a:r>
            <a:r>
              <a:rPr lang="en-GB" dirty="0"/>
              <a:t> </a:t>
            </a:r>
            <a:r>
              <a:rPr lang="en-GB" dirty="0" err="1"/>
              <a:t>iestādes</a:t>
            </a:r>
            <a:r>
              <a:rPr lang="en-GB" dirty="0"/>
              <a:t> </a:t>
            </a:r>
            <a:r>
              <a:rPr lang="en-GB" dirty="0" err="1"/>
              <a:t>kultūras</a:t>
            </a:r>
            <a:r>
              <a:rPr lang="en-GB" dirty="0"/>
              <a:t> </a:t>
            </a:r>
            <a:r>
              <a:rPr lang="en-GB" dirty="0" err="1"/>
              <a:t>veidošanā</a:t>
            </a:r>
            <a:r>
              <a:rPr lang="en-GB" dirty="0"/>
              <a:t>, </a:t>
            </a:r>
            <a:r>
              <a:rPr lang="en-GB" dirty="0" err="1"/>
              <a:t>kopienā</a:t>
            </a:r>
            <a:r>
              <a:rPr lang="en-GB" dirty="0"/>
              <a:t>, </a:t>
            </a:r>
            <a:r>
              <a:rPr lang="en-GB" dirty="0" err="1"/>
              <a:t>valstī</a:t>
            </a:r>
            <a:r>
              <a:rPr lang="en-GB" dirty="0"/>
              <a:t> un </a:t>
            </a:r>
            <a:r>
              <a:rPr lang="en-GB" dirty="0" err="1"/>
              <a:t>pasaulē</a:t>
            </a:r>
            <a:r>
              <a:rPr lang="en-GB" dirty="0"/>
              <a:t> </a:t>
            </a:r>
            <a:r>
              <a:rPr lang="en-GB" dirty="0" err="1"/>
              <a:t>notiekošajos</a:t>
            </a:r>
            <a:r>
              <a:rPr lang="en-GB" dirty="0"/>
              <a:t> </a:t>
            </a:r>
            <a:r>
              <a:rPr lang="en-GB" dirty="0" err="1"/>
              <a:t>procesos</a:t>
            </a:r>
            <a:r>
              <a:rPr lang="en-GB" dirty="0"/>
              <a:t> un </a:t>
            </a:r>
            <a:r>
              <a:rPr lang="en-GB" dirty="0" err="1"/>
              <a:t>raudzīties</a:t>
            </a:r>
            <a:r>
              <a:rPr lang="en-GB" dirty="0"/>
              <a:t> </a:t>
            </a:r>
            <a:r>
              <a:rPr lang="en-GB" dirty="0" err="1"/>
              <a:t>nākotnē</a:t>
            </a:r>
            <a:r>
              <a:rPr lang="en-GB" dirty="0"/>
              <a:t>, </a:t>
            </a:r>
            <a:r>
              <a:rPr lang="en-GB" dirty="0" err="1"/>
              <a:t>izzinot</a:t>
            </a:r>
            <a:r>
              <a:rPr lang="en-GB" dirty="0"/>
              <a:t> un </a:t>
            </a:r>
            <a:r>
              <a:rPr lang="en-GB" dirty="0" err="1"/>
              <a:t>izvērtējot</a:t>
            </a:r>
            <a:r>
              <a:rPr lang="en-GB" dirty="0"/>
              <a:t> </a:t>
            </a:r>
            <a:r>
              <a:rPr lang="en-GB" dirty="0" err="1"/>
              <a:t>personiskajai</a:t>
            </a:r>
            <a:r>
              <a:rPr lang="en-GB" dirty="0"/>
              <a:t> un </a:t>
            </a:r>
            <a:r>
              <a:rPr lang="en-GB" dirty="0" err="1"/>
              <a:t>arī</a:t>
            </a:r>
            <a:r>
              <a:rPr lang="en-GB" dirty="0"/>
              <a:t> </a:t>
            </a:r>
            <a:r>
              <a:rPr lang="en-GB" dirty="0" err="1"/>
              <a:t>sabiedrības</a:t>
            </a:r>
            <a:r>
              <a:rPr lang="en-GB" dirty="0"/>
              <a:t> </a:t>
            </a:r>
            <a:r>
              <a:rPr lang="en-GB" dirty="0" err="1"/>
              <a:t>attīstībai</a:t>
            </a:r>
            <a:r>
              <a:rPr lang="en-GB" dirty="0"/>
              <a:t> un </a:t>
            </a:r>
            <a:r>
              <a:rPr lang="en-GB" dirty="0" err="1"/>
              <a:t>labklājībai</a:t>
            </a:r>
            <a:r>
              <a:rPr lang="en-GB" dirty="0"/>
              <a:t> </a:t>
            </a:r>
            <a:r>
              <a:rPr lang="en-GB" dirty="0" err="1"/>
              <a:t>nozīmīgus</a:t>
            </a:r>
            <a:r>
              <a:rPr lang="en-GB" dirty="0"/>
              <a:t> </a:t>
            </a:r>
            <a:r>
              <a:rPr lang="en-GB" dirty="0" err="1"/>
              <a:t>tematus</a:t>
            </a:r>
            <a:r>
              <a:rPr lang="en-GB" dirty="0"/>
              <a:t>;</a:t>
            </a:r>
          </a:p>
          <a:p>
            <a:r>
              <a:rPr lang="en-GB" dirty="0"/>
              <a:t>11.5</a:t>
            </a:r>
            <a:r>
              <a:rPr lang="en-GB" dirty="0">
                <a:solidFill>
                  <a:srgbClr val="FFFF00"/>
                </a:solidFill>
              </a:rPr>
              <a:t>. </a:t>
            </a:r>
            <a:r>
              <a:rPr lang="en-GB" dirty="0" err="1">
                <a:solidFill>
                  <a:srgbClr val="FFFF00"/>
                </a:solidFill>
              </a:rPr>
              <a:t>tiek</a:t>
            </a:r>
            <a:r>
              <a:rPr lang="en-GB" dirty="0">
                <a:solidFill>
                  <a:srgbClr val="FFFF00"/>
                </a:solidFill>
              </a:rPr>
              <a:t> </a:t>
            </a:r>
            <a:r>
              <a:rPr lang="en-GB" dirty="0" err="1">
                <a:solidFill>
                  <a:srgbClr val="FFFF00"/>
                </a:solidFill>
              </a:rPr>
              <a:t>respektēta</a:t>
            </a:r>
            <a:r>
              <a:rPr lang="en-GB" dirty="0">
                <a:solidFill>
                  <a:srgbClr val="FFFF00"/>
                </a:solidFill>
              </a:rPr>
              <a:t> </a:t>
            </a:r>
            <a:r>
              <a:rPr lang="en-GB" dirty="0" err="1">
                <a:solidFill>
                  <a:srgbClr val="FFFF00"/>
                </a:solidFill>
              </a:rPr>
              <a:t>bērnu</a:t>
            </a:r>
            <a:r>
              <a:rPr lang="en-GB" dirty="0">
                <a:solidFill>
                  <a:srgbClr val="FFFF00"/>
                </a:solidFill>
              </a:rPr>
              <a:t> </a:t>
            </a:r>
            <a:r>
              <a:rPr lang="en-GB" dirty="0" err="1">
                <a:solidFill>
                  <a:srgbClr val="FFFF00"/>
                </a:solidFill>
              </a:rPr>
              <a:t>dažādība</a:t>
            </a:r>
            <a:r>
              <a:rPr lang="en-GB" dirty="0">
                <a:solidFill>
                  <a:srgbClr val="FFFF00"/>
                </a:solidFill>
              </a:rPr>
              <a:t> </a:t>
            </a:r>
            <a:r>
              <a:rPr lang="en-GB" dirty="0" err="1">
                <a:solidFill>
                  <a:srgbClr val="FFFF00"/>
                </a:solidFill>
              </a:rPr>
              <a:t>pēc</a:t>
            </a:r>
            <a:r>
              <a:rPr lang="en-GB" dirty="0">
                <a:solidFill>
                  <a:srgbClr val="FFFF00"/>
                </a:solidFill>
              </a:rPr>
              <a:t> </a:t>
            </a:r>
            <a:r>
              <a:rPr lang="en-GB" dirty="0" err="1">
                <a:solidFill>
                  <a:srgbClr val="FFFF00"/>
                </a:solidFill>
              </a:rPr>
              <a:t>dzimuma</a:t>
            </a:r>
            <a:r>
              <a:rPr lang="en-GB" dirty="0">
                <a:solidFill>
                  <a:srgbClr val="FFFF00"/>
                </a:solidFill>
              </a:rPr>
              <a:t>, </a:t>
            </a:r>
            <a:r>
              <a:rPr lang="en-GB" dirty="0" err="1">
                <a:solidFill>
                  <a:srgbClr val="FFFF00"/>
                </a:solidFill>
              </a:rPr>
              <a:t>etniskās</a:t>
            </a:r>
            <a:r>
              <a:rPr lang="en-GB" dirty="0">
                <a:solidFill>
                  <a:srgbClr val="FFFF00"/>
                </a:solidFill>
              </a:rPr>
              <a:t> </a:t>
            </a:r>
            <a:r>
              <a:rPr lang="en-GB" dirty="0" err="1">
                <a:solidFill>
                  <a:srgbClr val="FFFF00"/>
                </a:solidFill>
              </a:rPr>
              <a:t>piederības</a:t>
            </a:r>
            <a:r>
              <a:rPr lang="en-GB" dirty="0">
                <a:solidFill>
                  <a:srgbClr val="FFFF00"/>
                </a:solidFill>
              </a:rPr>
              <a:t>, </a:t>
            </a:r>
            <a:r>
              <a:rPr lang="en-GB" dirty="0" err="1">
                <a:solidFill>
                  <a:srgbClr val="FFFF00"/>
                </a:solidFill>
              </a:rPr>
              <a:t>reliģiskās</a:t>
            </a:r>
            <a:r>
              <a:rPr lang="en-GB" dirty="0">
                <a:solidFill>
                  <a:srgbClr val="FFFF00"/>
                </a:solidFill>
              </a:rPr>
              <a:t> </a:t>
            </a:r>
            <a:r>
              <a:rPr lang="en-GB" dirty="0" err="1">
                <a:solidFill>
                  <a:srgbClr val="FFFF00"/>
                </a:solidFill>
              </a:rPr>
              <a:t>pārliecības</a:t>
            </a:r>
            <a:r>
              <a:rPr lang="en-GB" dirty="0">
                <a:solidFill>
                  <a:srgbClr val="FFFF00"/>
                </a:solidFill>
              </a:rPr>
              <a:t>, </a:t>
            </a:r>
            <a:r>
              <a:rPr lang="en-GB" dirty="0" err="1">
                <a:solidFill>
                  <a:srgbClr val="FFFF00"/>
                </a:solidFill>
              </a:rPr>
              <a:t>veselības</a:t>
            </a:r>
            <a:r>
              <a:rPr lang="en-GB" dirty="0">
                <a:solidFill>
                  <a:srgbClr val="FFFF00"/>
                </a:solidFill>
              </a:rPr>
              <a:t> </a:t>
            </a:r>
            <a:r>
              <a:rPr lang="en-GB" dirty="0" err="1">
                <a:solidFill>
                  <a:srgbClr val="FFFF00"/>
                </a:solidFill>
              </a:rPr>
              <a:t>stāvokļa</a:t>
            </a:r>
            <a:r>
              <a:rPr lang="en-GB" dirty="0">
                <a:solidFill>
                  <a:srgbClr val="FFFF00"/>
                </a:solidFill>
              </a:rPr>
              <a:t>, </a:t>
            </a:r>
            <a:r>
              <a:rPr lang="en-GB" dirty="0" err="1">
                <a:solidFill>
                  <a:srgbClr val="FFFF00"/>
                </a:solidFill>
              </a:rPr>
              <a:t>valodas</a:t>
            </a:r>
            <a:r>
              <a:rPr lang="en-GB" dirty="0">
                <a:solidFill>
                  <a:srgbClr val="FFFF00"/>
                </a:solidFill>
              </a:rPr>
              <a:t>, </a:t>
            </a:r>
            <a:r>
              <a:rPr lang="en-GB" dirty="0" err="1">
                <a:solidFill>
                  <a:srgbClr val="FFFF00"/>
                </a:solidFill>
              </a:rPr>
              <a:t>intelektuālās</a:t>
            </a:r>
            <a:r>
              <a:rPr lang="en-GB" dirty="0">
                <a:solidFill>
                  <a:srgbClr val="FFFF00"/>
                </a:solidFill>
              </a:rPr>
              <a:t> </a:t>
            </a:r>
            <a:r>
              <a:rPr lang="en-GB" dirty="0" err="1">
                <a:solidFill>
                  <a:srgbClr val="FFFF00"/>
                </a:solidFill>
              </a:rPr>
              <a:t>attīstības</a:t>
            </a:r>
            <a:r>
              <a:rPr lang="en-GB" dirty="0">
                <a:solidFill>
                  <a:srgbClr val="FFFF00"/>
                </a:solidFill>
              </a:rPr>
              <a:t> un </a:t>
            </a:r>
            <a:r>
              <a:rPr lang="en-GB" dirty="0" err="1">
                <a:solidFill>
                  <a:srgbClr val="FFFF00"/>
                </a:solidFill>
              </a:rPr>
              <a:t>citām</a:t>
            </a:r>
            <a:r>
              <a:rPr lang="en-GB" dirty="0">
                <a:solidFill>
                  <a:srgbClr val="FFFF00"/>
                </a:solidFill>
              </a:rPr>
              <a:t> </a:t>
            </a:r>
            <a:r>
              <a:rPr lang="en-GB" dirty="0" err="1">
                <a:solidFill>
                  <a:srgbClr val="FFFF00"/>
                </a:solidFill>
              </a:rPr>
              <a:t>pazīmēm</a:t>
            </a:r>
            <a:r>
              <a:rPr lang="en-GB" dirty="0">
                <a:solidFill>
                  <a:srgbClr val="FFFF00"/>
                </a:solidFill>
              </a:rPr>
              <a:t>, </a:t>
            </a:r>
            <a:r>
              <a:rPr lang="en-GB" dirty="0" err="1"/>
              <a:t>ievērojot</a:t>
            </a:r>
            <a:r>
              <a:rPr lang="en-GB" dirty="0"/>
              <a:t> </a:t>
            </a:r>
            <a:r>
              <a:rPr lang="en-GB" dirty="0" err="1"/>
              <a:t>diskriminācijas</a:t>
            </a:r>
            <a:r>
              <a:rPr lang="en-GB" dirty="0"/>
              <a:t> un </a:t>
            </a:r>
            <a:r>
              <a:rPr lang="en-GB" dirty="0" err="1"/>
              <a:t>atšķirīgas</a:t>
            </a:r>
            <a:r>
              <a:rPr lang="en-GB" dirty="0"/>
              <a:t> </a:t>
            </a:r>
            <a:r>
              <a:rPr lang="en-GB" dirty="0" err="1"/>
              <a:t>attieksmes</a:t>
            </a:r>
            <a:r>
              <a:rPr lang="en-GB" dirty="0"/>
              <a:t> </a:t>
            </a:r>
            <a:r>
              <a:rPr lang="en-GB" dirty="0" err="1"/>
              <a:t>aizliegumu</a:t>
            </a:r>
            <a:r>
              <a:rPr lang="en-GB" dirty="0"/>
              <a:t>, </a:t>
            </a:r>
            <a:r>
              <a:rPr lang="en-GB" dirty="0" err="1"/>
              <a:t>kā</a:t>
            </a:r>
            <a:r>
              <a:rPr lang="en-GB" dirty="0"/>
              <a:t> </a:t>
            </a:r>
            <a:r>
              <a:rPr lang="en-GB" dirty="0" err="1"/>
              <a:t>arī</a:t>
            </a:r>
            <a:r>
              <a:rPr lang="en-GB" dirty="0"/>
              <a:t> </a:t>
            </a:r>
            <a:r>
              <a:rPr lang="en-GB" dirty="0" err="1"/>
              <a:t>novērtētas</a:t>
            </a:r>
            <a:r>
              <a:rPr lang="en-GB" dirty="0"/>
              <a:t> </a:t>
            </a:r>
            <a:r>
              <a:rPr lang="en-GB" dirty="0" err="1"/>
              <a:t>bērna</a:t>
            </a:r>
            <a:r>
              <a:rPr lang="en-GB" dirty="0"/>
              <a:t> </a:t>
            </a:r>
            <a:r>
              <a:rPr lang="en-GB" dirty="0" err="1"/>
              <a:t>individuālās</a:t>
            </a:r>
            <a:r>
              <a:rPr lang="en-GB" dirty="0"/>
              <a:t> </a:t>
            </a:r>
            <a:r>
              <a:rPr lang="en-GB" dirty="0" err="1"/>
              <a:t>spējas</a:t>
            </a:r>
            <a:r>
              <a:rPr lang="en-GB" dirty="0"/>
              <a:t> un </a:t>
            </a:r>
            <a:r>
              <a:rPr lang="en-GB" dirty="0" err="1"/>
              <a:t>talanti</a:t>
            </a:r>
            <a:r>
              <a:rPr lang="en-GB" dirty="0"/>
              <a:t>;</a:t>
            </a:r>
          </a:p>
          <a:p>
            <a:r>
              <a:rPr lang="en-GB" dirty="0"/>
              <a:t>11.6. </a:t>
            </a:r>
            <a:r>
              <a:rPr lang="en-GB" dirty="0" err="1">
                <a:solidFill>
                  <a:srgbClr val="FFFF00"/>
                </a:solidFill>
              </a:rPr>
              <a:t>tiek</a:t>
            </a:r>
            <a:r>
              <a:rPr lang="en-GB" dirty="0">
                <a:solidFill>
                  <a:srgbClr val="FFFF00"/>
                </a:solidFill>
              </a:rPr>
              <a:t> </a:t>
            </a:r>
            <a:r>
              <a:rPr lang="en-GB" dirty="0" err="1">
                <a:solidFill>
                  <a:srgbClr val="FFFF00"/>
                </a:solidFill>
              </a:rPr>
              <a:t>nodrošinātas</a:t>
            </a:r>
            <a:r>
              <a:rPr lang="en-GB" dirty="0">
                <a:solidFill>
                  <a:srgbClr val="FFFF00"/>
                </a:solidFill>
              </a:rPr>
              <a:t> </a:t>
            </a:r>
            <a:r>
              <a:rPr lang="en-GB" dirty="0" err="1">
                <a:solidFill>
                  <a:srgbClr val="FFFF00"/>
                </a:solidFill>
              </a:rPr>
              <a:t>bērna</a:t>
            </a:r>
            <a:r>
              <a:rPr lang="en-GB" dirty="0">
                <a:solidFill>
                  <a:srgbClr val="FFFF00"/>
                </a:solidFill>
              </a:rPr>
              <a:t> </a:t>
            </a:r>
            <a:r>
              <a:rPr lang="en-GB" dirty="0" err="1">
                <a:solidFill>
                  <a:srgbClr val="FFFF00"/>
                </a:solidFill>
              </a:rPr>
              <a:t>individuālās</a:t>
            </a:r>
            <a:r>
              <a:rPr lang="en-GB" dirty="0">
                <a:solidFill>
                  <a:srgbClr val="FFFF00"/>
                </a:solidFill>
              </a:rPr>
              <a:t> </a:t>
            </a:r>
            <a:r>
              <a:rPr lang="en-GB" dirty="0" err="1">
                <a:solidFill>
                  <a:srgbClr val="FFFF00"/>
                </a:solidFill>
              </a:rPr>
              <a:t>vajadzības</a:t>
            </a:r>
            <a:r>
              <a:rPr lang="en-GB" dirty="0"/>
              <a:t>, </a:t>
            </a:r>
            <a:r>
              <a:rPr lang="en-GB" dirty="0" err="1"/>
              <a:t>ievērojot</a:t>
            </a:r>
            <a:r>
              <a:rPr lang="en-GB" dirty="0"/>
              <a:t> </a:t>
            </a:r>
            <a:r>
              <a:rPr lang="en-GB" dirty="0" err="1"/>
              <a:t>vides</a:t>
            </a:r>
            <a:r>
              <a:rPr lang="en-GB" dirty="0"/>
              <a:t> </a:t>
            </a:r>
            <a:r>
              <a:rPr lang="en-GB" dirty="0" err="1"/>
              <a:t>pieejamības</a:t>
            </a:r>
            <a:r>
              <a:rPr lang="en-GB" dirty="0"/>
              <a:t> </a:t>
            </a:r>
            <a:r>
              <a:rPr lang="en-GB" dirty="0" err="1"/>
              <a:t>principus</a:t>
            </a:r>
            <a:r>
              <a:rPr lang="en-GB" dirty="0"/>
              <a:t>, </a:t>
            </a:r>
            <a:r>
              <a:rPr lang="en-GB" dirty="0" err="1"/>
              <a:t>tādējādi</a:t>
            </a:r>
            <a:r>
              <a:rPr lang="en-GB" dirty="0"/>
              <a:t> </a:t>
            </a:r>
            <a:r>
              <a:rPr lang="en-GB" dirty="0" err="1"/>
              <a:t>palielinot</a:t>
            </a:r>
            <a:r>
              <a:rPr lang="en-GB" dirty="0"/>
              <a:t> </a:t>
            </a:r>
            <a:r>
              <a:rPr lang="en-GB" dirty="0" err="1"/>
              <a:t>ikviena</a:t>
            </a:r>
            <a:r>
              <a:rPr lang="en-GB" dirty="0"/>
              <a:t> </a:t>
            </a:r>
            <a:r>
              <a:rPr lang="en-GB" dirty="0" err="1"/>
              <a:t>bērna</a:t>
            </a:r>
            <a:r>
              <a:rPr lang="en-GB" dirty="0"/>
              <a:t> </a:t>
            </a:r>
            <a:r>
              <a:rPr lang="en-GB" dirty="0" err="1"/>
              <a:t>līdzdalības</a:t>
            </a:r>
            <a:r>
              <a:rPr lang="en-GB" dirty="0"/>
              <a:t> </a:t>
            </a:r>
            <a:r>
              <a:rPr lang="en-GB" dirty="0" err="1"/>
              <a:t>iespējas</a:t>
            </a:r>
            <a:r>
              <a:rPr lang="en-GB" dirty="0"/>
              <a:t>, </a:t>
            </a:r>
            <a:r>
              <a:rPr lang="en-GB" dirty="0" err="1"/>
              <a:t>kā</a:t>
            </a:r>
            <a:r>
              <a:rPr lang="en-GB" dirty="0"/>
              <a:t> </a:t>
            </a:r>
            <a:r>
              <a:rPr lang="en-GB" dirty="0" err="1"/>
              <a:t>arī</a:t>
            </a:r>
            <a:r>
              <a:rPr lang="en-GB" dirty="0"/>
              <a:t> </a:t>
            </a:r>
            <a:r>
              <a:rPr lang="en-GB" dirty="0" err="1"/>
              <a:t>veicinot</a:t>
            </a:r>
            <a:r>
              <a:rPr lang="en-GB" dirty="0"/>
              <a:t> </a:t>
            </a:r>
            <a:r>
              <a:rPr lang="en-GB" dirty="0" err="1"/>
              <a:t>savstarpējo</a:t>
            </a:r>
            <a:r>
              <a:rPr lang="en-GB" dirty="0"/>
              <a:t> </a:t>
            </a:r>
            <a:r>
              <a:rPr lang="en-GB" dirty="0" err="1"/>
              <a:t>dialogu</a:t>
            </a:r>
            <a:r>
              <a:rPr lang="en-GB" dirty="0"/>
              <a:t> un </a:t>
            </a:r>
            <a:r>
              <a:rPr lang="en-GB" dirty="0" err="1">
                <a:solidFill>
                  <a:srgbClr val="FFFF00"/>
                </a:solidFill>
              </a:rPr>
              <a:t>nodrošinot</a:t>
            </a:r>
            <a:r>
              <a:rPr lang="en-GB" dirty="0">
                <a:solidFill>
                  <a:srgbClr val="FFFF00"/>
                </a:solidFill>
              </a:rPr>
              <a:t> </a:t>
            </a:r>
            <a:r>
              <a:rPr lang="en-GB" dirty="0" err="1">
                <a:solidFill>
                  <a:srgbClr val="FFFF00"/>
                </a:solidFill>
              </a:rPr>
              <a:t>sadarbībā</a:t>
            </a:r>
            <a:r>
              <a:rPr lang="en-GB" dirty="0">
                <a:solidFill>
                  <a:srgbClr val="FFFF00"/>
                </a:solidFill>
              </a:rPr>
              <a:t> </a:t>
            </a:r>
            <a:r>
              <a:rPr lang="en-GB" dirty="0" err="1">
                <a:solidFill>
                  <a:srgbClr val="FFFF00"/>
                </a:solidFill>
              </a:rPr>
              <a:t>balstītu</a:t>
            </a:r>
            <a:r>
              <a:rPr lang="en-GB" dirty="0">
                <a:solidFill>
                  <a:srgbClr val="FFFF00"/>
                </a:solidFill>
              </a:rPr>
              <a:t> </a:t>
            </a:r>
            <a:r>
              <a:rPr lang="en-GB" dirty="0" err="1">
                <a:solidFill>
                  <a:srgbClr val="FFFF00"/>
                </a:solidFill>
              </a:rPr>
              <a:t>profesionālu</a:t>
            </a:r>
            <a:r>
              <a:rPr lang="en-GB" dirty="0">
                <a:solidFill>
                  <a:srgbClr val="FFFF00"/>
                </a:solidFill>
              </a:rPr>
              <a:t> </a:t>
            </a:r>
            <a:r>
              <a:rPr lang="en-GB" dirty="0" err="1">
                <a:solidFill>
                  <a:srgbClr val="FFFF00"/>
                </a:solidFill>
              </a:rPr>
              <a:t>atbalstu</a:t>
            </a:r>
            <a:r>
              <a:rPr lang="en-GB" dirty="0">
                <a:solidFill>
                  <a:srgbClr val="FFFF00"/>
                </a:solidFill>
              </a:rPr>
              <a:t>;</a:t>
            </a:r>
          </a:p>
          <a:p>
            <a:endParaRPr lang="en-GB" dirty="0"/>
          </a:p>
        </p:txBody>
      </p:sp>
    </p:spTree>
    <p:extLst>
      <p:ext uri="{BB962C8B-B14F-4D97-AF65-F5344CB8AC3E}">
        <p14:creationId xmlns:p14="http://schemas.microsoft.com/office/powerpoint/2010/main" val="421707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566" y="0"/>
            <a:ext cx="9652288" cy="6705599"/>
          </a:xfrm>
        </p:spPr>
        <p:txBody>
          <a:bodyPr>
            <a:noAutofit/>
          </a:bodyPr>
          <a:lstStyle/>
          <a:p>
            <a:r>
              <a:rPr lang="lv-LV" sz="3200" b="1" i="1" dirty="0" smtClean="0">
                <a:effectLst>
                  <a:outerShdw blurRad="38100" dist="38100" dir="2700000" algn="tl">
                    <a:srgbClr val="000000">
                      <a:alpha val="43137"/>
                    </a:srgbClr>
                  </a:outerShdw>
                </a:effectLst>
              </a:rPr>
              <a:t>Zināšanas par bērnu attīstību</a:t>
            </a:r>
          </a:p>
          <a:p>
            <a:r>
              <a:rPr lang="lv-LV" sz="3200" b="1" i="1" dirty="0" smtClean="0">
                <a:effectLst>
                  <a:outerShdw blurRad="38100" dist="38100" dir="2700000" algn="tl">
                    <a:srgbClr val="000000">
                      <a:alpha val="43137"/>
                    </a:srgbClr>
                  </a:outerShdw>
                </a:effectLst>
              </a:rPr>
              <a:t>Zināšanas un izpratne par to kā attīstās un mācās katrs grupas bērns</a:t>
            </a:r>
          </a:p>
          <a:p>
            <a:r>
              <a:rPr lang="lv-LV" sz="3200" b="1" i="1" dirty="0" smtClean="0">
                <a:effectLst>
                  <a:outerShdw blurRad="38100" dist="38100" dir="2700000" algn="tl">
                    <a:srgbClr val="000000">
                      <a:alpha val="43137"/>
                    </a:srgbClr>
                  </a:outerShdw>
                </a:effectLst>
              </a:rPr>
              <a:t>Vērtības, tikumi, paradumi, caurvijas, mācību jomas – SR</a:t>
            </a:r>
          </a:p>
          <a:p>
            <a:r>
              <a:rPr lang="lv-LV" sz="3200" b="1" i="1" dirty="0" smtClean="0">
                <a:effectLst>
                  <a:outerShdw blurRad="38100" dist="38100" dir="2700000" algn="tl">
                    <a:srgbClr val="000000">
                      <a:alpha val="43137"/>
                    </a:srgbClr>
                  </a:outerShdw>
                </a:effectLst>
              </a:rPr>
              <a:t>Domu karte</a:t>
            </a:r>
          </a:p>
          <a:p>
            <a:pPr marL="0" indent="0">
              <a:buNone/>
            </a:pPr>
            <a:r>
              <a:rPr lang="lv-LV" sz="3200" b="1" i="1" dirty="0" smtClean="0">
                <a:effectLst>
                  <a:outerShdw blurRad="38100" dist="38100" dir="2700000" algn="tl">
                    <a:srgbClr val="000000">
                      <a:alpha val="43137"/>
                    </a:srgbClr>
                  </a:outerShdw>
                </a:effectLst>
              </a:rPr>
              <a:t> 7.00                                                     19.00</a:t>
            </a:r>
          </a:p>
          <a:p>
            <a:r>
              <a:rPr lang="lv-LV" sz="3200" b="1" i="1" dirty="0" smtClean="0">
                <a:effectLst>
                  <a:outerShdw blurRad="38100" dist="38100" dir="2700000" algn="tl">
                    <a:srgbClr val="000000">
                      <a:alpha val="43137"/>
                    </a:srgbClr>
                  </a:outerShdw>
                </a:effectLst>
              </a:rPr>
              <a:t>Procesa organizācijas iespējas</a:t>
            </a:r>
          </a:p>
          <a:p>
            <a:r>
              <a:rPr lang="lv-LV" sz="3200" b="1" i="1" dirty="0" smtClean="0">
                <a:effectLst>
                  <a:outerShdw blurRad="38100" dist="38100" dir="2700000" algn="tl">
                    <a:srgbClr val="000000">
                      <a:alpha val="43137"/>
                    </a:srgbClr>
                  </a:outerShdw>
                </a:effectLst>
              </a:rPr>
              <a:t>7.00                                                                                         19.00 </a:t>
            </a:r>
          </a:p>
          <a:p>
            <a:r>
              <a:rPr lang="lv-LV" sz="3200" b="1" i="1" dirty="0" smtClean="0">
                <a:effectLst>
                  <a:outerShdw blurRad="38100" dist="38100" dir="2700000" algn="tl">
                    <a:srgbClr val="000000">
                      <a:alpha val="43137"/>
                    </a:srgbClr>
                  </a:outerShdw>
                </a:effectLst>
              </a:rPr>
              <a:t>Vērtēšana</a:t>
            </a:r>
            <a:r>
              <a:rPr lang="lv-LV" sz="3200" dirty="0" smtClean="0"/>
              <a:t>        </a:t>
            </a:r>
            <a:endParaRPr lang="en-GB" sz="3200" dirty="0"/>
          </a:p>
        </p:txBody>
      </p:sp>
      <p:cxnSp>
        <p:nvCxnSpPr>
          <p:cNvPr id="7" name="Straight Arrow Connector 6"/>
          <p:cNvCxnSpPr/>
          <p:nvPr/>
        </p:nvCxnSpPr>
        <p:spPr>
          <a:xfrm>
            <a:off x="1431236" y="3684103"/>
            <a:ext cx="5989982" cy="26504"/>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1269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a:stretch>
            <a:fillRect/>
          </a:stretch>
        </p:blipFill>
        <p:spPr>
          <a:xfrm>
            <a:off x="43899" y="901149"/>
            <a:ext cx="5355190" cy="5355190"/>
          </a:xfrm>
          <a:prstGeom prst="rect">
            <a:avLst/>
          </a:prstGeom>
        </p:spPr>
      </p:pic>
      <p:sp>
        <p:nvSpPr>
          <p:cNvPr id="7" name="Content Placeholder 6"/>
          <p:cNvSpPr>
            <a:spLocks noGrp="1"/>
          </p:cNvSpPr>
          <p:nvPr>
            <p:ph sz="half" idx="2"/>
          </p:nvPr>
        </p:nvSpPr>
        <p:spPr/>
        <p:txBody>
          <a:bodyPr>
            <a:normAutofit/>
          </a:bodyPr>
          <a:lstStyle/>
          <a:p>
            <a:pPr marL="0" indent="0">
              <a:buNone/>
            </a:pPr>
            <a:r>
              <a:rPr lang="lv-LV" sz="3200" b="1" dirty="0" smtClean="0"/>
              <a:t>Kerola Anna </a:t>
            </a:r>
            <a:r>
              <a:rPr lang="lv-LV" sz="3200" b="1" dirty="0" err="1" smtClean="0"/>
              <a:t>Tomlinsone</a:t>
            </a:r>
            <a:endParaRPr lang="lv-LV" sz="3200" b="1" dirty="0" smtClean="0"/>
          </a:p>
          <a:p>
            <a:pPr marL="0" indent="0">
              <a:buNone/>
            </a:pPr>
            <a:r>
              <a:rPr lang="lv-LV" sz="2400" b="1" dirty="0" smtClean="0"/>
              <a:t>Ir amerikāņu izglītības darbiniece, grāmatu autore, pazīstama ar savu darbu par diferencēto apmācību. Piem., «Diferencētā klase: reaģēšana uz visu izglītojamo vajadzībām»</a:t>
            </a:r>
          </a:p>
          <a:p>
            <a:pPr marL="0" indent="0">
              <a:buNone/>
            </a:pPr>
            <a:endParaRPr lang="en-GB" sz="3200" b="1" dirty="0"/>
          </a:p>
        </p:txBody>
      </p:sp>
    </p:spTree>
    <p:extLst>
      <p:ext uri="{BB962C8B-B14F-4D97-AF65-F5344CB8AC3E}">
        <p14:creationId xmlns:p14="http://schemas.microsoft.com/office/powerpoint/2010/main" val="1563805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452718"/>
            <a:ext cx="8709924" cy="554447"/>
          </a:xfrm>
        </p:spPr>
        <p:txBody>
          <a:bodyPr/>
          <a:lstStyle/>
          <a:p>
            <a:r>
              <a:rPr lang="lv-LV" sz="3600" b="1" i="1" dirty="0" smtClean="0">
                <a:effectLst>
                  <a:outerShdw blurRad="38100" dist="38100" dir="2700000" algn="tl">
                    <a:srgbClr val="000000">
                      <a:alpha val="43137"/>
                    </a:srgbClr>
                  </a:outerShdw>
                </a:effectLst>
              </a:rPr>
              <a:t>Kā atšķiras:</a:t>
            </a:r>
            <a:endParaRPr lang="en-GB"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6112" y="1007165"/>
            <a:ext cx="9544810" cy="5738191"/>
          </a:xfrm>
        </p:spPr>
        <p:txBody>
          <a:bodyPr>
            <a:normAutofit/>
          </a:bodyPr>
          <a:lstStyle/>
          <a:p>
            <a:pPr marL="0" indent="0">
              <a:buNone/>
            </a:pPr>
            <a:r>
              <a:rPr lang="lv-LV" sz="3600" b="1" i="1" u="sng" dirty="0" err="1" smtClean="0">
                <a:effectLst>
                  <a:outerShdw blurRad="38100" dist="38100" dir="2700000" algn="tl">
                    <a:srgbClr val="000000">
                      <a:alpha val="43137"/>
                    </a:srgbClr>
                  </a:outerShdw>
                </a:effectLst>
              </a:rPr>
              <a:t>Personalizācija</a:t>
            </a:r>
            <a:r>
              <a:rPr lang="lv-LV" sz="3600" b="1" i="1" dirty="0" smtClean="0">
                <a:effectLst>
                  <a:outerShdw blurRad="38100" dist="38100" dir="2700000" algn="tl">
                    <a:srgbClr val="000000">
                      <a:alpha val="43137"/>
                    </a:srgbClr>
                  </a:outerShdw>
                </a:effectLst>
              </a:rPr>
              <a:t> – Skolēns</a:t>
            </a:r>
          </a:p>
          <a:p>
            <a:r>
              <a:rPr lang="lv-LV" sz="2800" b="1" i="1" dirty="0" smtClean="0">
                <a:effectLst>
                  <a:outerShdw blurRad="38100" dist="38100" dir="2700000" algn="tl">
                    <a:srgbClr val="000000">
                      <a:alpha val="43137"/>
                    </a:srgbClr>
                  </a:outerShdw>
                </a:effectLst>
              </a:rPr>
              <a:t>Skolēns vada savu mācīšanos</a:t>
            </a:r>
          </a:p>
          <a:p>
            <a:r>
              <a:rPr lang="lv-LV" sz="2800" b="1" i="1" dirty="0" smtClean="0">
                <a:effectLst>
                  <a:outerShdw blurRad="38100" dist="38100" dir="2700000" algn="tl">
                    <a:srgbClr val="000000">
                      <a:alpha val="43137"/>
                    </a:srgbClr>
                  </a:outerShdw>
                </a:effectLst>
              </a:rPr>
              <a:t>Savieno savu mācīšanos ar savām dotībām, talantiem, interesēm, aizraušanos un gaidām</a:t>
            </a:r>
          </a:p>
          <a:p>
            <a:r>
              <a:rPr lang="lv-LV" sz="2800" b="1" i="1" dirty="0" smtClean="0">
                <a:effectLst>
                  <a:outerShdw blurRad="38100" dist="38100" dir="2700000" algn="tl">
                    <a:srgbClr val="000000">
                      <a:alpha val="43137"/>
                    </a:srgbClr>
                  </a:outerShdw>
                </a:effectLst>
              </a:rPr>
              <a:t>Aktīvi piedalās savas mācīšanās plānošanā un izveidē</a:t>
            </a:r>
          </a:p>
          <a:p>
            <a:r>
              <a:rPr lang="lv-LV" sz="2800" b="1" i="1" dirty="0" smtClean="0">
                <a:effectLst>
                  <a:outerShdw blurRad="38100" dist="38100" dir="2700000" algn="tl">
                    <a:srgbClr val="000000">
                      <a:alpha val="43137"/>
                    </a:srgbClr>
                  </a:outerShdw>
                </a:effectLst>
              </a:rPr>
              <a:t>Ir «īpašnieks» un atbild par savu mācīšanos, kas iekļauj paša izvēli par mācīšanās veidu un saturu, un pastāvēšanu par to</a:t>
            </a:r>
          </a:p>
          <a:p>
            <a:r>
              <a:rPr lang="lv-LV" sz="2800" b="1" i="1" dirty="0" smtClean="0">
                <a:effectLst>
                  <a:outerShdw blurRad="38100" dist="38100" dir="2700000" algn="tl">
                    <a:srgbClr val="000000">
                      <a:alpha val="43137"/>
                    </a:srgbClr>
                  </a:outerShdw>
                </a:effectLst>
              </a:rPr>
              <a:t>Ar skolotāja palīdzību identificē mācību mērķus un veido mācību plānus</a:t>
            </a:r>
          </a:p>
          <a:p>
            <a:endParaRPr lang="lv-LV" sz="3600" b="1" i="1" dirty="0" smtClean="0">
              <a:effectLst>
                <a:outerShdw blurRad="38100" dist="38100" dir="2700000" algn="tl">
                  <a:srgbClr val="000000">
                    <a:alpha val="43137"/>
                  </a:srgbClr>
                </a:outerShdw>
              </a:effectLst>
            </a:endParaRPr>
          </a:p>
          <a:p>
            <a:pPr marL="0" indent="0">
              <a:buNone/>
            </a:pPr>
            <a:endParaRPr lang="en-GB" sz="36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2844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208" y="343388"/>
            <a:ext cx="9604444" cy="6030908"/>
          </a:xfrm>
        </p:spPr>
        <p:txBody>
          <a:bodyPr>
            <a:normAutofit/>
          </a:bodyPr>
          <a:lstStyle/>
          <a:p>
            <a:r>
              <a:rPr lang="lv-LV" sz="2800" b="1" i="1" dirty="0" smtClean="0">
                <a:effectLst>
                  <a:outerShdw blurRad="38100" dist="38100" dir="2700000" algn="tl">
                    <a:srgbClr val="000000">
                      <a:alpha val="43137"/>
                    </a:srgbClr>
                  </a:outerShdw>
                </a:effectLst>
              </a:rPr>
              <a:t>Attīsta prasmes un spēju izvēlēties un lietot atbilstošākās tehnoloģijas un informācijas avotus mācīšanās nodrošināšanai.</a:t>
            </a:r>
            <a:endParaRPr lang="en-GB" sz="28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335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452718"/>
            <a:ext cx="8882202" cy="739978"/>
          </a:xfrm>
        </p:spPr>
        <p:txBody>
          <a:bodyPr/>
          <a:lstStyle/>
          <a:p>
            <a:r>
              <a:rPr lang="lv-LV" b="1" i="1" dirty="0" smtClean="0">
                <a:effectLst>
                  <a:outerShdw blurRad="38100" dist="38100" dir="2700000" algn="tl">
                    <a:srgbClr val="000000">
                      <a:alpha val="43137"/>
                    </a:srgbClr>
                  </a:outerShdw>
                </a:effectLst>
              </a:rPr>
              <a:t>Diferenciācija - Skolotājs</a:t>
            </a:r>
            <a:endParaRPr lang="en-GB"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90330" y="1192696"/>
            <a:ext cx="10614992" cy="5446643"/>
          </a:xfrm>
        </p:spPr>
        <p:txBody>
          <a:bodyPr>
            <a:normAutofit/>
          </a:bodyPr>
          <a:lstStyle/>
          <a:p>
            <a:r>
              <a:rPr lang="lv-LV" sz="2800" b="1" i="1" dirty="0" smtClean="0">
                <a:effectLst>
                  <a:outerShdw blurRad="38100" dist="38100" dir="2700000" algn="tl">
                    <a:srgbClr val="000000">
                      <a:alpha val="43137"/>
                    </a:srgbClr>
                  </a:outerShdw>
                </a:effectLst>
              </a:rPr>
              <a:t>Skolotājs dod norādījumus skolēnu grupām</a:t>
            </a:r>
          </a:p>
          <a:p>
            <a:r>
              <a:rPr lang="lv-LV" sz="2800" b="1" i="1" dirty="0" smtClean="0">
                <a:effectLst>
                  <a:outerShdw blurRad="38100" dist="38100" dir="2700000" algn="tl">
                    <a:srgbClr val="000000">
                      <a:alpha val="43137"/>
                    </a:srgbClr>
                  </a:outerShdw>
                </a:effectLst>
              </a:rPr>
              <a:t>Skolotājs pielāgojas dažādu mācīšanās grupu vajadzībām</a:t>
            </a:r>
          </a:p>
          <a:p>
            <a:r>
              <a:rPr lang="lv-LV" sz="2800" b="1" i="1" dirty="0" smtClean="0">
                <a:effectLst>
                  <a:outerShdw blurRad="38100" dist="38100" dir="2700000" algn="tl">
                    <a:srgbClr val="000000">
                      <a:alpha val="43137"/>
                    </a:srgbClr>
                  </a:outerShdw>
                </a:effectLst>
              </a:rPr>
              <a:t>Skolotājs veido norādījumus, kas balstās uz dažādu mācīšanās grupu vajadzībām</a:t>
            </a:r>
          </a:p>
          <a:p>
            <a:r>
              <a:rPr lang="lv-LV" sz="2800" b="1" i="1" dirty="0" smtClean="0">
                <a:effectLst>
                  <a:outerShdw blurRad="38100" dist="38100" dir="2700000" algn="tl">
                    <a:srgbClr val="000000">
                      <a:alpha val="43137"/>
                    </a:srgbClr>
                  </a:outerShdw>
                </a:effectLst>
              </a:rPr>
              <a:t>Skolotājs atbild par to, lai dažādas skolēnu grupas saņemtu atšķirīgus mācīšanās norādījumus</a:t>
            </a:r>
          </a:p>
          <a:p>
            <a:r>
              <a:rPr lang="lv-LV" sz="2800" b="1" i="1" dirty="0" smtClean="0">
                <a:effectLst>
                  <a:outerShdw blurRad="38100" dist="38100" dir="2700000" algn="tl">
                    <a:srgbClr val="000000">
                      <a:alpha val="43137"/>
                    </a:srgbClr>
                  </a:outerShdw>
                </a:effectLst>
              </a:rPr>
              <a:t>Identificē mācīšanās mērķus dažādām skolēnu grupām</a:t>
            </a:r>
          </a:p>
          <a:p>
            <a:r>
              <a:rPr lang="lv-LV" sz="2800" b="1" i="1" dirty="0" smtClean="0">
                <a:effectLst>
                  <a:outerShdw blurRad="38100" dist="38100" dir="2700000" algn="tl">
                    <a:srgbClr val="000000">
                      <a:alpha val="43137"/>
                    </a:srgbClr>
                  </a:outerShdw>
                </a:effectLst>
              </a:rPr>
              <a:t>Izvēlas atbilstošākās tehnoloģijas un informācijas avotus mācīšanās nodrošināšanai atšķirīgām skolēnu grupām.</a:t>
            </a:r>
          </a:p>
          <a:p>
            <a:endParaRPr lang="en-GB" sz="28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128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887" y="119270"/>
            <a:ext cx="9215948" cy="781878"/>
          </a:xfrm>
        </p:spPr>
        <p:txBody>
          <a:bodyPr/>
          <a:lstStyle/>
          <a:p>
            <a:r>
              <a:rPr lang="lv-LV" b="1" i="1" dirty="0" smtClean="0">
                <a:effectLst>
                  <a:outerShdw blurRad="38100" dist="38100" dir="2700000" algn="tl">
                    <a:srgbClr val="000000">
                      <a:alpha val="43137"/>
                    </a:srgbClr>
                  </a:outerShdw>
                </a:effectLst>
              </a:rPr>
              <a:t>Individualizācija - Skolotājs</a:t>
            </a:r>
            <a:endParaRPr lang="en-GB"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3582" y="1152938"/>
            <a:ext cx="9687339" cy="5526157"/>
          </a:xfrm>
        </p:spPr>
        <p:txBody>
          <a:bodyPr>
            <a:normAutofit/>
          </a:bodyPr>
          <a:lstStyle/>
          <a:p>
            <a:r>
              <a:rPr lang="lv-LV" sz="2800" b="1" i="1" dirty="0" smtClean="0">
                <a:effectLst>
                  <a:outerShdw blurRad="38100" dist="38100" dir="2700000" algn="tl">
                    <a:srgbClr val="000000">
                      <a:alpha val="43137"/>
                    </a:srgbClr>
                  </a:outerShdw>
                </a:effectLst>
              </a:rPr>
              <a:t>Skolotājs dod norādījumus atsevišķam skolēnam</a:t>
            </a:r>
          </a:p>
          <a:p>
            <a:r>
              <a:rPr lang="lv-LV" sz="2800" b="1" i="1" dirty="0" smtClean="0">
                <a:effectLst>
                  <a:outerShdw blurRad="38100" dist="38100" dir="2700000" algn="tl">
                    <a:srgbClr val="000000">
                      <a:alpha val="43137"/>
                    </a:srgbClr>
                  </a:outerShdw>
                </a:effectLst>
              </a:rPr>
              <a:t>Skolotājs pielāgojas atšķirīgu skolēnu mācīšanās vajadzībām</a:t>
            </a:r>
          </a:p>
          <a:p>
            <a:r>
              <a:rPr lang="lv-LV" sz="2800" b="1" i="1" dirty="0" smtClean="0">
                <a:effectLst>
                  <a:outerShdw blurRad="38100" dist="38100" dir="2700000" algn="tl">
                    <a:srgbClr val="000000">
                      <a:alpha val="43137"/>
                    </a:srgbClr>
                  </a:outerShdw>
                </a:effectLst>
              </a:rPr>
              <a:t>Skolotājs atbild par to, lai mācīšanās norādījumi būtu atbilstoši atsevišķu skolēnu vajadzībām un iespējām</a:t>
            </a:r>
          </a:p>
          <a:p>
            <a:r>
              <a:rPr lang="lv-LV" sz="2800" b="1" i="1" dirty="0" smtClean="0">
                <a:effectLst>
                  <a:outerShdw blurRad="38100" dist="38100" dir="2700000" algn="tl">
                    <a:srgbClr val="000000">
                      <a:alpha val="43137"/>
                    </a:srgbClr>
                  </a:outerShdw>
                </a:effectLst>
              </a:rPr>
              <a:t>Skolotājs saskaņo visiem skolēniem izvirzāmos mācību mērķus un individuāli mācāmo skolēnu mācību mērķus</a:t>
            </a:r>
          </a:p>
          <a:p>
            <a:r>
              <a:rPr lang="lv-LV" sz="2800" b="1" i="1" dirty="0" smtClean="0">
                <a:effectLst>
                  <a:outerShdw blurRad="38100" dist="38100" dir="2700000" algn="tl">
                    <a:srgbClr val="000000">
                      <a:alpha val="43137"/>
                    </a:srgbClr>
                  </a:outerShdw>
                </a:effectLst>
              </a:rPr>
              <a:t>Izvēlas atbilstošākās tehnoloģijas un informācijas avotus atsevišķu skolēnu individuālās mācīšanās nodrošināšanai</a:t>
            </a:r>
            <a:endParaRPr lang="en-GB" sz="28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5086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798</TotalTime>
  <Words>1097</Words>
  <Application>Microsoft Office PowerPoint</Application>
  <PresentationFormat>Widescreen</PresentationFormat>
  <Paragraphs>122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Ion</vt:lpstr>
      <vt:lpstr>PowerPoint Presentation</vt:lpstr>
      <vt:lpstr>Pirmsskola Mācību satura un pieejas maiņa pirmsskolā</vt:lpstr>
      <vt:lpstr>Ministru kabineta noteikumi Nr. 716  Rīgā 2018. gada 21. novembrī (prot. Nr. 53 29. §) Noteikumi par valsts pirmsskolas izglītības vadlīnijām un pirmsskolas izglītības programmu paraugiem  </vt:lpstr>
      <vt:lpstr>PowerPoint Presentation</vt:lpstr>
      <vt:lpstr>PowerPoint Presentation</vt:lpstr>
      <vt:lpstr>Kā atšķiras:</vt:lpstr>
      <vt:lpstr>PowerPoint Presentation</vt:lpstr>
      <vt:lpstr>Diferenciācija - Skolotājs</vt:lpstr>
      <vt:lpstr>Individualizācija - Skolotājs</vt:lpstr>
      <vt:lpstr>Diferenciācija.Individualizācija. Personalizācija.</vt:lpstr>
      <vt:lpstr>PowerPoint Presentation</vt:lpstr>
      <vt:lpstr>Kāds ir bērna mācīšanās stils?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Ieva Dakne</dc:creator>
  <cp:lastModifiedBy>Ieva Dakne</cp:lastModifiedBy>
  <cp:revision>20</cp:revision>
  <dcterms:created xsi:type="dcterms:W3CDTF">2020-02-10T09:06:07Z</dcterms:created>
  <dcterms:modified xsi:type="dcterms:W3CDTF">2020-02-13T09:00:10Z</dcterms:modified>
</cp:coreProperties>
</file>