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811" r:id="rId4"/>
    <p:sldId id="802" r:id="rId5"/>
    <p:sldId id="803" r:id="rId6"/>
    <p:sldId id="258" r:id="rId7"/>
    <p:sldId id="772" r:id="rId8"/>
    <p:sldId id="804" r:id="rId9"/>
    <p:sldId id="776" r:id="rId10"/>
    <p:sldId id="272" r:id="rId11"/>
    <p:sldId id="806" r:id="rId12"/>
    <p:sldId id="778" r:id="rId13"/>
    <p:sldId id="807" r:id="rId14"/>
    <p:sldId id="786" r:id="rId15"/>
    <p:sldId id="808" r:id="rId16"/>
    <p:sldId id="440" r:id="rId17"/>
    <p:sldId id="530" r:id="rId18"/>
    <p:sldId id="809" r:id="rId19"/>
    <p:sldId id="810" r:id="rId20"/>
    <p:sldId id="812" r:id="rId21"/>
    <p:sldId id="260" r:id="rId22"/>
    <p:sldId id="262" r:id="rId23"/>
    <p:sldId id="755" r:id="rId24"/>
    <p:sldId id="744" r:id="rId25"/>
    <p:sldId id="400" r:id="rId26"/>
    <p:sldId id="813" r:id="rId27"/>
    <p:sldId id="814" r:id="rId28"/>
    <p:sldId id="815" r:id="rId29"/>
    <p:sldId id="816" r:id="rId30"/>
    <p:sldId id="817" r:id="rId3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26DFA-55CD-44A5-ADA9-E6836EA543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B4390A3-2BDC-4439-8EFB-AB1827589CCA}">
      <dgm:prSet phldrT="[Text]" custT="1"/>
      <dgm:spPr>
        <a:solidFill>
          <a:srgbClr val="68478D"/>
        </a:solidFill>
        <a:ln>
          <a:noFill/>
        </a:ln>
      </dgm:spPr>
      <dgm:t>
        <a:bodyPr/>
        <a:lstStyle/>
        <a:p>
          <a:r>
            <a:rPr lang="lv-LV" sz="2800">
              <a:latin typeface="Arial" panose="020B0604020202020204" pitchFamily="34" charset="0"/>
              <a:cs typeface="Arial" panose="020B0604020202020204" pitchFamily="34" charset="0"/>
            </a:rPr>
            <a:t>KONTEKSTS: valoda ap mums un mēs valodā</a:t>
          </a:r>
        </a:p>
      </dgm:t>
    </dgm:pt>
    <dgm:pt modelId="{F7A6848A-EBB5-4D34-9913-AAA1CEFB9191}" type="parTrans" cxnId="{1A0E9E67-CE24-40FD-A6FF-15212FE204F1}">
      <dgm:prSet/>
      <dgm:spPr/>
      <dgm:t>
        <a:bodyPr/>
        <a:lstStyle/>
        <a:p>
          <a:endParaRPr lang="lv-LV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02268-5E34-4B42-926C-89586A0202EF}" type="sibTrans" cxnId="{1A0E9E67-CE24-40FD-A6FF-15212FE204F1}">
      <dgm:prSet/>
      <dgm:spPr/>
      <dgm:t>
        <a:bodyPr/>
        <a:lstStyle/>
        <a:p>
          <a:endParaRPr lang="lv-LV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4734A-B2D1-4BA0-8FAC-45FEB63C5841}">
      <dgm:prSet phldrT="[Text]" custT="1"/>
      <dgm:spPr>
        <a:solidFill>
          <a:srgbClr val="68478D"/>
        </a:solidFill>
        <a:ln>
          <a:noFill/>
        </a:ln>
      </dgm:spPr>
      <dgm:t>
        <a:bodyPr/>
        <a:lstStyle/>
        <a:p>
          <a:r>
            <a:rPr lang="lv-LV" sz="2800">
              <a:latin typeface="Arial" panose="020B0604020202020204" pitchFamily="34" charset="0"/>
              <a:cs typeface="Arial" panose="020B0604020202020204" pitchFamily="34" charset="0"/>
            </a:rPr>
            <a:t>GRAMATIKA: no praktiskās pieredzes uz valodas sistēmu</a:t>
          </a:r>
        </a:p>
      </dgm:t>
    </dgm:pt>
    <dgm:pt modelId="{80FDFD85-FFB2-48E6-917D-FA9668AC11FF}" type="parTrans" cxnId="{C49CE060-42C2-4BCF-A778-77DA29F1882E}">
      <dgm:prSet/>
      <dgm:spPr/>
      <dgm:t>
        <a:bodyPr/>
        <a:lstStyle/>
        <a:p>
          <a:endParaRPr lang="lv-LV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88881-06D9-4697-A0FE-E0998C49F11A}" type="sibTrans" cxnId="{C49CE060-42C2-4BCF-A778-77DA29F1882E}">
      <dgm:prSet/>
      <dgm:spPr/>
      <dgm:t>
        <a:bodyPr/>
        <a:lstStyle/>
        <a:p>
          <a:endParaRPr lang="lv-LV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648DA-BAA0-4FB9-8AD8-BC14A6774424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lv-LV" sz="2800">
              <a:latin typeface="Arial" panose="020B0604020202020204" pitchFamily="34" charset="0"/>
              <a:cs typeface="Arial" panose="020B0604020202020204" pitchFamily="34" charset="0"/>
            </a:rPr>
            <a:t>TEKSTU PASAULE: </a:t>
          </a:r>
          <a:r>
            <a:rPr lang="lv-LV" sz="2800" b="1" err="1">
              <a:latin typeface="Arial" panose="020B0604020202020204" pitchFamily="34" charset="0"/>
              <a:cs typeface="Arial" panose="020B0604020202020204" pitchFamily="34" charset="0"/>
            </a:rPr>
            <a:t>tekstpratība</a:t>
          </a:r>
          <a:r>
            <a:rPr lang="lv-LV" sz="28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800" b="0">
              <a:latin typeface="Arial" panose="020B0604020202020204" pitchFamily="34" charset="0"/>
              <a:cs typeface="Arial" panose="020B0604020202020204" pitchFamily="34" charset="0"/>
            </a:rPr>
            <a:t>(teksta izpratne un tekstveide)</a:t>
          </a:r>
        </a:p>
      </dgm:t>
    </dgm:pt>
    <dgm:pt modelId="{7028C42F-0FEE-452A-843A-015684CFEAF4}" type="parTrans" cxnId="{CFE22175-F84A-4885-B4A5-7225BFE1D592}">
      <dgm:prSet/>
      <dgm:spPr/>
      <dgm:t>
        <a:bodyPr/>
        <a:lstStyle/>
        <a:p>
          <a:endParaRPr lang="lv-LV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8E26F-DF83-4609-A493-5339BC9F8210}" type="sibTrans" cxnId="{CFE22175-F84A-4885-B4A5-7225BFE1D592}">
      <dgm:prSet/>
      <dgm:spPr/>
      <dgm:t>
        <a:bodyPr/>
        <a:lstStyle/>
        <a:p>
          <a:endParaRPr lang="lv-LV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F3631E-F4D1-4D1A-814D-774AFE422B36}" type="pres">
      <dgm:prSet presAssocID="{F3226DFA-55CD-44A5-ADA9-E6836EA5436F}" presName="linear" presStyleCnt="0">
        <dgm:presLayoutVars>
          <dgm:dir/>
          <dgm:animLvl val="lvl"/>
          <dgm:resizeHandles val="exact"/>
        </dgm:presLayoutVars>
      </dgm:prSet>
      <dgm:spPr/>
    </dgm:pt>
    <dgm:pt modelId="{65D2F65C-E13E-44F7-AF49-B82FF7294EF3}" type="pres">
      <dgm:prSet presAssocID="{DB4390A3-2BDC-4439-8EFB-AB1827589CCA}" presName="parentLin" presStyleCnt="0"/>
      <dgm:spPr/>
    </dgm:pt>
    <dgm:pt modelId="{62790F3B-9219-4F91-807F-5F06B41D8DB7}" type="pres">
      <dgm:prSet presAssocID="{DB4390A3-2BDC-4439-8EFB-AB1827589CCA}" presName="parentLeftMargin" presStyleLbl="node1" presStyleIdx="0" presStyleCnt="3"/>
      <dgm:spPr/>
    </dgm:pt>
    <dgm:pt modelId="{A8C64AF1-F3EC-44FD-BF71-8D1F442E40E9}" type="pres">
      <dgm:prSet presAssocID="{DB4390A3-2BDC-4439-8EFB-AB1827589CCA}" presName="parentText" presStyleLbl="node1" presStyleIdx="0" presStyleCnt="3" custScaleY="241984">
        <dgm:presLayoutVars>
          <dgm:chMax val="0"/>
          <dgm:bulletEnabled val="1"/>
        </dgm:presLayoutVars>
      </dgm:prSet>
      <dgm:spPr/>
    </dgm:pt>
    <dgm:pt modelId="{C67D3EE3-7D00-421D-80DA-EF14F6A512E4}" type="pres">
      <dgm:prSet presAssocID="{DB4390A3-2BDC-4439-8EFB-AB1827589CCA}" presName="negativeSpace" presStyleCnt="0"/>
      <dgm:spPr/>
    </dgm:pt>
    <dgm:pt modelId="{5E5D4F9A-C7BD-4BF7-81F1-B23D86061CB3}" type="pres">
      <dgm:prSet presAssocID="{DB4390A3-2BDC-4439-8EFB-AB1827589CCA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68478D"/>
          </a:solidFill>
        </a:ln>
      </dgm:spPr>
    </dgm:pt>
    <dgm:pt modelId="{5FF7ABA2-02A1-46E8-9AA3-4969E507E88B}" type="pres">
      <dgm:prSet presAssocID="{70702268-5E34-4B42-926C-89586A0202EF}" presName="spaceBetweenRectangles" presStyleCnt="0"/>
      <dgm:spPr/>
    </dgm:pt>
    <dgm:pt modelId="{963A8957-9E51-4625-9986-93F7AAD76118}" type="pres">
      <dgm:prSet presAssocID="{9B34734A-B2D1-4BA0-8FAC-45FEB63C5841}" presName="parentLin" presStyleCnt="0"/>
      <dgm:spPr/>
    </dgm:pt>
    <dgm:pt modelId="{FAE9286D-B44B-46A1-BF57-B0D66E8B5826}" type="pres">
      <dgm:prSet presAssocID="{9B34734A-B2D1-4BA0-8FAC-45FEB63C5841}" presName="parentLeftMargin" presStyleLbl="node1" presStyleIdx="0" presStyleCnt="3"/>
      <dgm:spPr/>
    </dgm:pt>
    <dgm:pt modelId="{83086612-49D9-448E-955A-7B63F7F4A4DA}" type="pres">
      <dgm:prSet presAssocID="{9B34734A-B2D1-4BA0-8FAC-45FEB63C5841}" presName="parentText" presStyleLbl="node1" presStyleIdx="1" presStyleCnt="3" custScaleY="245037">
        <dgm:presLayoutVars>
          <dgm:chMax val="0"/>
          <dgm:bulletEnabled val="1"/>
        </dgm:presLayoutVars>
      </dgm:prSet>
      <dgm:spPr/>
    </dgm:pt>
    <dgm:pt modelId="{FE0B5DED-A681-4C20-8DF1-FCCA8722DD93}" type="pres">
      <dgm:prSet presAssocID="{9B34734A-B2D1-4BA0-8FAC-45FEB63C5841}" presName="negativeSpace" presStyleCnt="0"/>
      <dgm:spPr/>
    </dgm:pt>
    <dgm:pt modelId="{FD69111F-536F-4378-A3C5-230ADD336C81}" type="pres">
      <dgm:prSet presAssocID="{9B34734A-B2D1-4BA0-8FAC-45FEB63C5841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68478D"/>
          </a:solidFill>
        </a:ln>
      </dgm:spPr>
    </dgm:pt>
    <dgm:pt modelId="{DE1B2D77-C05F-4C51-8D5D-10C76428D1FF}" type="pres">
      <dgm:prSet presAssocID="{33488881-06D9-4697-A0FE-E0998C49F11A}" presName="spaceBetweenRectangles" presStyleCnt="0"/>
      <dgm:spPr/>
    </dgm:pt>
    <dgm:pt modelId="{C94D70EB-9E68-4977-8170-154B9C70A590}" type="pres">
      <dgm:prSet presAssocID="{40A648DA-BAA0-4FB9-8AD8-BC14A6774424}" presName="parentLin" presStyleCnt="0"/>
      <dgm:spPr/>
    </dgm:pt>
    <dgm:pt modelId="{0C178B5F-DE9A-4E6C-8917-149593F6D317}" type="pres">
      <dgm:prSet presAssocID="{40A648DA-BAA0-4FB9-8AD8-BC14A6774424}" presName="parentLeftMargin" presStyleLbl="node1" presStyleIdx="1" presStyleCnt="3"/>
      <dgm:spPr/>
    </dgm:pt>
    <dgm:pt modelId="{3AD79A3F-C434-42C3-B145-4C4454ABB9CA}" type="pres">
      <dgm:prSet presAssocID="{40A648DA-BAA0-4FB9-8AD8-BC14A6774424}" presName="parentText" presStyleLbl="node1" presStyleIdx="2" presStyleCnt="3" custScaleY="258707">
        <dgm:presLayoutVars>
          <dgm:chMax val="0"/>
          <dgm:bulletEnabled val="1"/>
        </dgm:presLayoutVars>
      </dgm:prSet>
      <dgm:spPr/>
    </dgm:pt>
    <dgm:pt modelId="{4241D999-9C92-481A-A7C7-4309492FD073}" type="pres">
      <dgm:prSet presAssocID="{40A648DA-BAA0-4FB9-8AD8-BC14A6774424}" presName="negativeSpace" presStyleCnt="0"/>
      <dgm:spPr/>
    </dgm:pt>
    <dgm:pt modelId="{93110A8C-7644-45BE-8F55-EB44838710F6}" type="pres">
      <dgm:prSet presAssocID="{40A648DA-BAA0-4FB9-8AD8-BC14A6774424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68478D"/>
          </a:solidFill>
        </a:ln>
      </dgm:spPr>
    </dgm:pt>
  </dgm:ptLst>
  <dgm:cxnLst>
    <dgm:cxn modelId="{CC7B2A06-F319-494C-A152-43EF2312893A}" type="presOf" srcId="{DB4390A3-2BDC-4439-8EFB-AB1827589CCA}" destId="{A8C64AF1-F3EC-44FD-BF71-8D1F442E40E9}" srcOrd="1" destOrd="0" presId="urn:microsoft.com/office/officeart/2005/8/layout/list1"/>
    <dgm:cxn modelId="{639F7923-67C3-4F36-B140-C18058A45781}" type="presOf" srcId="{DB4390A3-2BDC-4439-8EFB-AB1827589CCA}" destId="{62790F3B-9219-4F91-807F-5F06B41D8DB7}" srcOrd="0" destOrd="0" presId="urn:microsoft.com/office/officeart/2005/8/layout/list1"/>
    <dgm:cxn modelId="{C49CE060-42C2-4BCF-A778-77DA29F1882E}" srcId="{F3226DFA-55CD-44A5-ADA9-E6836EA5436F}" destId="{9B34734A-B2D1-4BA0-8FAC-45FEB63C5841}" srcOrd="1" destOrd="0" parTransId="{80FDFD85-FFB2-48E6-917D-FA9668AC11FF}" sibTransId="{33488881-06D9-4697-A0FE-E0998C49F11A}"/>
    <dgm:cxn modelId="{1A0E9E67-CE24-40FD-A6FF-15212FE204F1}" srcId="{F3226DFA-55CD-44A5-ADA9-E6836EA5436F}" destId="{DB4390A3-2BDC-4439-8EFB-AB1827589CCA}" srcOrd="0" destOrd="0" parTransId="{F7A6848A-EBB5-4D34-9913-AAA1CEFB9191}" sibTransId="{70702268-5E34-4B42-926C-89586A0202EF}"/>
    <dgm:cxn modelId="{CFE22175-F84A-4885-B4A5-7225BFE1D592}" srcId="{F3226DFA-55CD-44A5-ADA9-E6836EA5436F}" destId="{40A648DA-BAA0-4FB9-8AD8-BC14A6774424}" srcOrd="2" destOrd="0" parTransId="{7028C42F-0FEE-452A-843A-015684CFEAF4}" sibTransId="{4198E26F-DF83-4609-A493-5339BC9F8210}"/>
    <dgm:cxn modelId="{F06DBD7A-A837-412D-BD0C-77559401DEEC}" type="presOf" srcId="{40A648DA-BAA0-4FB9-8AD8-BC14A6774424}" destId="{3AD79A3F-C434-42C3-B145-4C4454ABB9CA}" srcOrd="1" destOrd="0" presId="urn:microsoft.com/office/officeart/2005/8/layout/list1"/>
    <dgm:cxn modelId="{4C3AE885-2EFE-46C8-BFBB-58E647320245}" type="presOf" srcId="{9B34734A-B2D1-4BA0-8FAC-45FEB63C5841}" destId="{83086612-49D9-448E-955A-7B63F7F4A4DA}" srcOrd="1" destOrd="0" presId="urn:microsoft.com/office/officeart/2005/8/layout/list1"/>
    <dgm:cxn modelId="{F7B49AD3-CAF0-4620-A928-FA028EAC1C4D}" type="presOf" srcId="{40A648DA-BAA0-4FB9-8AD8-BC14A6774424}" destId="{0C178B5F-DE9A-4E6C-8917-149593F6D317}" srcOrd="0" destOrd="0" presId="urn:microsoft.com/office/officeart/2005/8/layout/list1"/>
    <dgm:cxn modelId="{232110E9-26EC-4863-B087-5D7AB7432F64}" type="presOf" srcId="{9B34734A-B2D1-4BA0-8FAC-45FEB63C5841}" destId="{FAE9286D-B44B-46A1-BF57-B0D66E8B5826}" srcOrd="0" destOrd="0" presId="urn:microsoft.com/office/officeart/2005/8/layout/list1"/>
    <dgm:cxn modelId="{6BD0D8F5-A640-4D61-AFE2-F58DF3B0A1D0}" type="presOf" srcId="{F3226DFA-55CD-44A5-ADA9-E6836EA5436F}" destId="{73F3631E-F4D1-4D1A-814D-774AFE422B36}" srcOrd="0" destOrd="0" presId="urn:microsoft.com/office/officeart/2005/8/layout/list1"/>
    <dgm:cxn modelId="{A3477C6F-A43E-4FDE-8ADE-796A0DDF3934}" type="presParOf" srcId="{73F3631E-F4D1-4D1A-814D-774AFE422B36}" destId="{65D2F65C-E13E-44F7-AF49-B82FF7294EF3}" srcOrd="0" destOrd="0" presId="urn:microsoft.com/office/officeart/2005/8/layout/list1"/>
    <dgm:cxn modelId="{C2138577-DCC1-495D-AA5B-9A0BBC7C34C1}" type="presParOf" srcId="{65D2F65C-E13E-44F7-AF49-B82FF7294EF3}" destId="{62790F3B-9219-4F91-807F-5F06B41D8DB7}" srcOrd="0" destOrd="0" presId="urn:microsoft.com/office/officeart/2005/8/layout/list1"/>
    <dgm:cxn modelId="{3B9366B6-D903-4CBB-850F-02D8C5BD0E95}" type="presParOf" srcId="{65D2F65C-E13E-44F7-AF49-B82FF7294EF3}" destId="{A8C64AF1-F3EC-44FD-BF71-8D1F442E40E9}" srcOrd="1" destOrd="0" presId="urn:microsoft.com/office/officeart/2005/8/layout/list1"/>
    <dgm:cxn modelId="{3399A7C0-637D-4E30-A298-0381FED58830}" type="presParOf" srcId="{73F3631E-F4D1-4D1A-814D-774AFE422B36}" destId="{C67D3EE3-7D00-421D-80DA-EF14F6A512E4}" srcOrd="1" destOrd="0" presId="urn:microsoft.com/office/officeart/2005/8/layout/list1"/>
    <dgm:cxn modelId="{84249800-CED4-4BA5-95DB-145BB9020FBB}" type="presParOf" srcId="{73F3631E-F4D1-4D1A-814D-774AFE422B36}" destId="{5E5D4F9A-C7BD-4BF7-81F1-B23D86061CB3}" srcOrd="2" destOrd="0" presId="urn:microsoft.com/office/officeart/2005/8/layout/list1"/>
    <dgm:cxn modelId="{F557A0DE-2B35-49BE-8CE5-C21555984C8D}" type="presParOf" srcId="{73F3631E-F4D1-4D1A-814D-774AFE422B36}" destId="{5FF7ABA2-02A1-46E8-9AA3-4969E507E88B}" srcOrd="3" destOrd="0" presId="urn:microsoft.com/office/officeart/2005/8/layout/list1"/>
    <dgm:cxn modelId="{B95D0D10-220A-417A-B505-67478A04A505}" type="presParOf" srcId="{73F3631E-F4D1-4D1A-814D-774AFE422B36}" destId="{963A8957-9E51-4625-9986-93F7AAD76118}" srcOrd="4" destOrd="0" presId="urn:microsoft.com/office/officeart/2005/8/layout/list1"/>
    <dgm:cxn modelId="{409C3F17-64B3-4A6D-8DC5-464528B8A8E4}" type="presParOf" srcId="{963A8957-9E51-4625-9986-93F7AAD76118}" destId="{FAE9286D-B44B-46A1-BF57-B0D66E8B5826}" srcOrd="0" destOrd="0" presId="urn:microsoft.com/office/officeart/2005/8/layout/list1"/>
    <dgm:cxn modelId="{146F0A08-FE6A-4749-9C33-8BB9276AA57E}" type="presParOf" srcId="{963A8957-9E51-4625-9986-93F7AAD76118}" destId="{83086612-49D9-448E-955A-7B63F7F4A4DA}" srcOrd="1" destOrd="0" presId="urn:microsoft.com/office/officeart/2005/8/layout/list1"/>
    <dgm:cxn modelId="{F3336495-7C08-447F-85EE-73A6094BBFD3}" type="presParOf" srcId="{73F3631E-F4D1-4D1A-814D-774AFE422B36}" destId="{FE0B5DED-A681-4C20-8DF1-FCCA8722DD93}" srcOrd="5" destOrd="0" presId="urn:microsoft.com/office/officeart/2005/8/layout/list1"/>
    <dgm:cxn modelId="{86E39DA9-D4AB-4871-9242-D43CD65E95F9}" type="presParOf" srcId="{73F3631E-F4D1-4D1A-814D-774AFE422B36}" destId="{FD69111F-536F-4378-A3C5-230ADD336C81}" srcOrd="6" destOrd="0" presId="urn:microsoft.com/office/officeart/2005/8/layout/list1"/>
    <dgm:cxn modelId="{CD063409-3B18-4999-9E29-2C844EEA7A96}" type="presParOf" srcId="{73F3631E-F4D1-4D1A-814D-774AFE422B36}" destId="{DE1B2D77-C05F-4C51-8D5D-10C76428D1FF}" srcOrd="7" destOrd="0" presId="urn:microsoft.com/office/officeart/2005/8/layout/list1"/>
    <dgm:cxn modelId="{024A26AB-2CD5-4E81-81F5-5EED0EEF7DF2}" type="presParOf" srcId="{73F3631E-F4D1-4D1A-814D-774AFE422B36}" destId="{C94D70EB-9E68-4977-8170-154B9C70A590}" srcOrd="8" destOrd="0" presId="urn:microsoft.com/office/officeart/2005/8/layout/list1"/>
    <dgm:cxn modelId="{3FB84C3F-611E-4171-AAA6-8C671E146727}" type="presParOf" srcId="{C94D70EB-9E68-4977-8170-154B9C70A590}" destId="{0C178B5F-DE9A-4E6C-8917-149593F6D317}" srcOrd="0" destOrd="0" presId="urn:microsoft.com/office/officeart/2005/8/layout/list1"/>
    <dgm:cxn modelId="{8805E8C3-8C27-4315-897E-9FF40B5BDAE8}" type="presParOf" srcId="{C94D70EB-9E68-4977-8170-154B9C70A590}" destId="{3AD79A3F-C434-42C3-B145-4C4454ABB9CA}" srcOrd="1" destOrd="0" presId="urn:microsoft.com/office/officeart/2005/8/layout/list1"/>
    <dgm:cxn modelId="{24B51C51-6C08-4BE7-9534-FBADD82B2C70}" type="presParOf" srcId="{73F3631E-F4D1-4D1A-814D-774AFE422B36}" destId="{4241D999-9C92-481A-A7C7-4309492FD073}" srcOrd="9" destOrd="0" presId="urn:microsoft.com/office/officeart/2005/8/layout/list1"/>
    <dgm:cxn modelId="{0ED70690-D59F-4E3C-B05B-68C08432685E}" type="presParOf" srcId="{73F3631E-F4D1-4D1A-814D-774AFE422B36}" destId="{93110A8C-7644-45BE-8F55-EB44838710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D4F9A-C7BD-4BF7-81F1-B23D86061CB3}">
      <dsp:nvSpPr>
        <dsp:cNvPr id="0" name=""/>
        <dsp:cNvSpPr/>
      </dsp:nvSpPr>
      <dsp:spPr>
        <a:xfrm>
          <a:off x="0" y="1220217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47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64AF1-F3EC-44FD-BF71-8D1F442E40E9}">
      <dsp:nvSpPr>
        <dsp:cNvPr id="0" name=""/>
        <dsp:cNvSpPr/>
      </dsp:nvSpPr>
      <dsp:spPr>
        <a:xfrm>
          <a:off x="406400" y="86744"/>
          <a:ext cx="5689600" cy="1428673"/>
        </a:xfrm>
        <a:prstGeom prst="roundRect">
          <a:avLst/>
        </a:prstGeom>
        <a:solidFill>
          <a:srgbClr val="6847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>
              <a:latin typeface="Arial" panose="020B0604020202020204" pitchFamily="34" charset="0"/>
              <a:cs typeface="Arial" panose="020B0604020202020204" pitchFamily="34" charset="0"/>
            </a:rPr>
            <a:t>KONTEKSTS: valoda ap mums un mēs valodā</a:t>
          </a:r>
        </a:p>
      </dsp:txBody>
      <dsp:txXfrm>
        <a:off x="476142" y="156486"/>
        <a:ext cx="5550116" cy="1289189"/>
      </dsp:txXfrm>
    </dsp:sp>
    <dsp:sp modelId="{FD69111F-536F-4378-A3C5-230ADD336C81}">
      <dsp:nvSpPr>
        <dsp:cNvPr id="0" name=""/>
        <dsp:cNvSpPr/>
      </dsp:nvSpPr>
      <dsp:spPr>
        <a:xfrm>
          <a:off x="0" y="2983716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47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86612-49D9-448E-955A-7B63F7F4A4DA}">
      <dsp:nvSpPr>
        <dsp:cNvPr id="0" name=""/>
        <dsp:cNvSpPr/>
      </dsp:nvSpPr>
      <dsp:spPr>
        <a:xfrm>
          <a:off x="406400" y="1832217"/>
          <a:ext cx="5689600" cy="1446698"/>
        </a:xfrm>
        <a:prstGeom prst="roundRect">
          <a:avLst/>
        </a:prstGeom>
        <a:solidFill>
          <a:srgbClr val="68478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>
              <a:latin typeface="Arial" panose="020B0604020202020204" pitchFamily="34" charset="0"/>
              <a:cs typeface="Arial" panose="020B0604020202020204" pitchFamily="34" charset="0"/>
            </a:rPr>
            <a:t>GRAMATIKA: no praktiskās pieredzes uz valodas sistēmu</a:t>
          </a:r>
        </a:p>
      </dsp:txBody>
      <dsp:txXfrm>
        <a:off x="477022" y="1902839"/>
        <a:ext cx="5548356" cy="1305454"/>
      </dsp:txXfrm>
    </dsp:sp>
    <dsp:sp modelId="{93110A8C-7644-45BE-8F55-EB44838710F6}">
      <dsp:nvSpPr>
        <dsp:cNvPr id="0" name=""/>
        <dsp:cNvSpPr/>
      </dsp:nvSpPr>
      <dsp:spPr>
        <a:xfrm>
          <a:off x="0" y="4827922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47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79A3F-C434-42C3-B145-4C4454ABB9CA}">
      <dsp:nvSpPr>
        <dsp:cNvPr id="0" name=""/>
        <dsp:cNvSpPr/>
      </dsp:nvSpPr>
      <dsp:spPr>
        <a:xfrm>
          <a:off x="406400" y="3595716"/>
          <a:ext cx="5689600" cy="1527406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>
              <a:latin typeface="Arial" panose="020B0604020202020204" pitchFamily="34" charset="0"/>
              <a:cs typeface="Arial" panose="020B0604020202020204" pitchFamily="34" charset="0"/>
            </a:rPr>
            <a:t>TEKSTU PASAULE: </a:t>
          </a:r>
          <a:r>
            <a:rPr lang="lv-LV" sz="2800" b="1" kern="1200" err="1">
              <a:latin typeface="Arial" panose="020B0604020202020204" pitchFamily="34" charset="0"/>
              <a:cs typeface="Arial" panose="020B0604020202020204" pitchFamily="34" charset="0"/>
            </a:rPr>
            <a:t>tekstpratība</a:t>
          </a:r>
          <a:r>
            <a:rPr lang="lv-LV" sz="28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lv-LV" sz="2800" b="0" kern="1200">
              <a:latin typeface="Arial" panose="020B0604020202020204" pitchFamily="34" charset="0"/>
              <a:cs typeface="Arial" panose="020B0604020202020204" pitchFamily="34" charset="0"/>
            </a:rPr>
            <a:t>(teksta izpratne un tekstveide)</a:t>
          </a:r>
        </a:p>
      </dsp:txBody>
      <dsp:txXfrm>
        <a:off x="480962" y="3670278"/>
        <a:ext cx="5540476" cy="1378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8265-E72E-44D6-8615-F8630F082D77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A9DF-6338-4BB6-89FB-13280F84785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78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8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dirty="0">
              <a:solidFill>
                <a:schemeClr val="tx2"/>
              </a:solidFill>
            </a:endParaRPr>
          </a:p>
          <a:p>
            <a:endParaRPr lang="lv-LV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4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50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8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28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b="1" i="0" dirty="0"/>
          </a:p>
          <a:p>
            <a:pPr lvl="0"/>
            <a:endParaRPr lang="lv-LV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0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6F61D93-55D8-4822-8649-3D6C811EA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>
                <a:solidFill>
                  <a:srgbClr val="7030A0"/>
                </a:solidFill>
              </a:rPr>
              <a:t>Ir svarīgi skolēniem piedāvāt iespēju mācīties dažādās vidēs – apkārtējā kultūrvide, vietējā pašvaldība, kā arī daba  tādējādi uzsverot kultūras, sociālā, ekonomiskā un ekoloģiskā aspekta vienotību.</a:t>
            </a:r>
            <a:br>
              <a:rPr lang="lv-LV" dirty="0">
                <a:solidFill>
                  <a:srgbClr val="7030A0"/>
                </a:solidFill>
              </a:rPr>
            </a:br>
            <a:endParaRPr lang="lv-LV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46338" y="549275"/>
            <a:ext cx="4895850" cy="2754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1316355" y="3228896"/>
            <a:ext cx="7239953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1316355" y="3228896"/>
            <a:ext cx="7239953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322C-F5EB-4396-8681-10E01F9FA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49DCB-8F82-41A7-9C16-2FA7D6B5E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5EE61-64CE-405D-82D5-A1222C00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1550-E853-4E31-AB17-7460BF08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DC44D-0734-432E-AABD-CE16FB50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15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F342-06FD-4FE9-BF01-DCC16749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5E7C3-1AAB-48D6-90B7-B0CD3B565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9B460-C9E1-498B-9313-83D4C1A2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95E2-75F2-4AEC-A9A2-80A549E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D514-E237-4C98-B2BD-D48CA826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114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3799D-BB80-43CF-B4AA-237246ADC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3233E-6FD8-4570-9B4E-3BC27C5D1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B845-1B7D-41AB-B19B-16C69B7F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FEFC3-50E6-4A57-8108-368719DB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1B545-BD6F-447B-BC15-F77597CD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500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s stand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055376"/>
            <a:ext cx="9829800" cy="3681875"/>
          </a:xfrm>
          <a:prstGeom prst="rect">
            <a:avLst/>
          </a:prstGeom>
        </p:spPr>
        <p:txBody>
          <a:bodyPr/>
          <a:lstStyle>
            <a:lvl1pPr marL="209550" indent="-209550">
              <a:defRPr sz="2200">
                <a:solidFill>
                  <a:srgbClr val="68478D"/>
                </a:solidFill>
              </a:defRPr>
            </a:lvl1pPr>
            <a:lvl2pPr marL="708659" indent="-251459">
              <a:defRPr sz="2200">
                <a:solidFill>
                  <a:srgbClr val="68478D"/>
                </a:solidFill>
              </a:defRPr>
            </a:lvl2pPr>
            <a:lvl3pPr marL="1193800" indent="-279400">
              <a:defRPr sz="2200">
                <a:solidFill>
                  <a:srgbClr val="68478D"/>
                </a:solidFill>
              </a:defRPr>
            </a:lvl3pPr>
            <a:lvl4pPr marL="1685925" indent="-314325">
              <a:defRPr sz="2200">
                <a:solidFill>
                  <a:srgbClr val="68478D"/>
                </a:solidFill>
              </a:defRPr>
            </a:lvl4pPr>
            <a:lvl5pPr marL="2143125" indent="-314325">
              <a:defRPr sz="2200">
                <a:solidFill>
                  <a:srgbClr val="6847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838200" y="1072881"/>
            <a:ext cx="9829800" cy="83256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t>Title Text</a:t>
            </a:r>
          </a:p>
        </p:txBody>
      </p:sp>
      <p:pic>
        <p:nvPicPr>
          <p:cNvPr id="184" name="pasted-image.pdf" descr="pasted-imag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3630" y="-527914"/>
            <a:ext cx="1035342" cy="1035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df" descr="pasted-imag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4057" y="6547911"/>
            <a:ext cx="650488" cy="650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8" descr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7553" y="6244725"/>
            <a:ext cx="1396505" cy="62263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09558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672" y="907186"/>
            <a:ext cx="1035344" cy="1035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57" y="5023913"/>
            <a:ext cx="650488" cy="650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553" y="6244725"/>
            <a:ext cx="1396505" cy="62263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8236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846B-AB28-4698-ADE8-B9B1ACE1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7548-F613-490D-B873-4587450D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2C57-19A2-46E4-9F8B-904AAEC6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19609-FDA9-41A9-A6DC-33ED5FBE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3AE7-6E82-44DD-BE22-D1D9F123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81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E9B5-26B9-4FA4-8904-4982E119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13071-1C16-42B5-B245-F6F29988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BCF1-6CE2-4DE5-9F6D-767E0C03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C5C9-4F64-43BA-82B4-6E7F4DC1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131A-A7C8-4726-91BF-ACF48157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593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A04A-49CC-4576-AAD9-596CEE99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04F5-F864-458C-A940-7C23AC558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556E-9696-41D0-A1C2-834565044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FCE3B-BFBD-436D-B06A-ACA725AB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2200B-ADDC-4C0F-9A41-53C73763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00669-1A39-40AF-A99D-54C8D7FF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37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6058-57DB-40DF-8BF2-00D84239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C548-0477-444A-B320-9B9C25E20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9EDD2-2ACE-4EBD-AF59-717C28A81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FE98E-617D-4055-9BF7-565276F54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40E2B-E48A-4E2F-92A7-667D254F1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038BB-F78D-4719-9ECE-B2CA1AF5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DCA7E-538A-43DE-B807-A77E619F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7973C-9BD5-4BFC-95EE-506464E6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264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E42-B686-45F6-8FC0-B34B7C90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9CD74-4849-403D-B0EA-2CE57173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2F17C-96CD-44F7-B04D-FE654D38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4F224-D9B3-47CE-9F1D-7376D8E4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468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EC89C-ACE6-4B8C-B5F0-93B3FE93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8E1A8-FCA9-4584-BE19-98ED8C35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83C91-6BAF-4A43-A9C9-7C43023A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084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9EE0-3471-4C52-976E-157CACB5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DFAE3-AC1A-4079-9C08-102791E3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3507-591F-4444-9313-B82B0C3C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8C799-33F3-41EA-A397-75BEB2D7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C65DA-CF1A-443F-B03D-92F55E11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7DCE4-4E83-4202-9A4E-321CF798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76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7CB7-C10F-4BCB-BDBD-8D88E917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B7708-0E45-469F-BFAA-A86A54EF6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570C6-6006-4E6A-B5E3-4A473D06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FE02F-184D-43C5-A42C-CA9F0F42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E8FBB-356B-4751-9620-65F5597F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585D5-828E-4A10-910F-797B0C3A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0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AB796-DE09-4338-A1A3-6E176D0E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7DC11-E328-4D06-B3A7-57429C2AC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A44E5-D7B0-4EC8-927D-6EF0FC87F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FBF8-DB8E-4913-87CC-3523078F8211}" type="datetimeFigureOut">
              <a:rPr lang="lv-LV" smtClean="0"/>
              <a:t>06.12.2019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08A74-3CF4-42A6-BA08-05740F234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0CB3-8803-4EF7-BD31-CC85288F1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646B-8691-4917-8C2D-B13E6B0884F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89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E9F-0090-47F3-9BF1-3802D4A0C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51" y="2235200"/>
            <a:ext cx="10142806" cy="238760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 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pirmsskolu jomu koordinatoru semināra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E2C82-F1E4-4FC4-BCE8-44F044A3A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603" y="5456041"/>
            <a:ext cx="9144000" cy="559191"/>
          </a:xfrm>
        </p:spPr>
        <p:txBody>
          <a:bodyPr/>
          <a:lstStyle/>
          <a:p>
            <a:pPr algn="r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EAC3B-8E83-42BC-A888-D6941DB0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8" y="483552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838199" y="1810139"/>
            <a:ext cx="10638453" cy="392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71500" marR="0" lvl="0" indent="-571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8478D"/>
              </a:buClr>
              <a:buSzPts val="3600"/>
              <a:buFont typeface="Arial"/>
              <a:buChar char="•"/>
            </a:pP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katra </a:t>
            </a:r>
            <a:r>
              <a:rPr lang="lv-LV" sz="3600" b="1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temata atsegums </a:t>
            </a: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lv-LV" sz="3600" b="1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vizualizācija;</a:t>
            </a: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 b="0" i="0" u="none" strike="noStrike" cap="none">
              <a:solidFill>
                <a:srgbClr val="8047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8478D"/>
              </a:buClr>
              <a:buSzPts val="3600"/>
              <a:buFont typeface="Arial"/>
              <a:buNone/>
            </a:pPr>
            <a:r>
              <a:rPr lang="lv-LV" sz="3600" b="1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stratēģijas</a:t>
            </a: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kā tikt pie sasniedzamā rezultāta;</a:t>
            </a:r>
            <a:endParaRPr sz="2200" b="0" i="0" u="none" strike="noStrike" cap="none">
              <a:solidFill>
                <a:srgbClr val="8047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8478D"/>
              </a:buClr>
              <a:buSzPts val="3600"/>
              <a:buFont typeface="Arial"/>
              <a:buNone/>
            </a:pP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terminu </a:t>
            </a:r>
            <a:r>
              <a:rPr lang="lv-LV" sz="3600" b="1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vārdnīca;</a:t>
            </a:r>
            <a:endParaRPr sz="3600" b="0" i="0" u="none" strike="noStrike" cap="none">
              <a:solidFill>
                <a:srgbClr val="8047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marR="0" lvl="0" indent="-571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8478D"/>
              </a:buClr>
              <a:buSzPts val="3600"/>
              <a:buFont typeface="Arial"/>
              <a:buChar char="•"/>
            </a:pPr>
            <a:r>
              <a:rPr lang="lv-LV" sz="3600" b="1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uzdevumi pašnovērtējumam</a:t>
            </a: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2200" b="0" i="0" u="none" strike="noStrike" cap="none">
              <a:solidFill>
                <a:srgbClr val="8047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marR="0" lvl="0" indent="-571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8478D"/>
              </a:buClr>
              <a:buSzPts val="3600"/>
              <a:buFont typeface="Arial"/>
              <a:buChar char="•"/>
            </a:pPr>
            <a:r>
              <a:rPr lang="lv-LV" sz="3600" b="1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vērtēšanas uzdevumu </a:t>
            </a:r>
            <a:r>
              <a:rPr lang="lv-LV" sz="3600" b="0" i="0" u="none" strike="noStrike" cap="none">
                <a:solidFill>
                  <a:srgbClr val="8047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piemēri pa līmeņiem.</a:t>
            </a:r>
            <a:endParaRPr sz="2200" b="0" i="0" u="none" strike="noStrike" cap="none">
              <a:solidFill>
                <a:srgbClr val="8047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9550" marR="0" lvl="0" indent="-69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8478D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8047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838200" y="522384"/>
            <a:ext cx="9829800" cy="90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5194"/>
              </a:buClr>
              <a:buSzPts val="4400"/>
              <a:buFont typeface="Arial"/>
              <a:buNone/>
            </a:pPr>
            <a:r>
              <a:rPr lang="lv-LV" sz="4400" b="1" i="0" u="none" strike="noStrike" cap="none">
                <a:solidFill>
                  <a:srgbClr val="7C5194"/>
                </a:solidFill>
                <a:latin typeface="Arial"/>
                <a:ea typeface="Arial"/>
                <a:cs typeface="Arial"/>
                <a:sym typeface="Arial"/>
              </a:rPr>
              <a:t>PLĀNOTIE MĀCĪBU LĪDZEKĻI: </a:t>
            </a:r>
            <a:endParaRPr sz="4400" b="0" i="0" u="none" strike="noStrike" cap="none">
              <a:solidFill>
                <a:srgbClr val="7C51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38A7A-73F0-4B66-BF80-9A3FD2B3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881"/>
            <a:ext cx="9829800" cy="28942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kultūras izpratnes un pašizpausmes mākslas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jomā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227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63" y="1740665"/>
            <a:ext cx="8498561" cy="48711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42" y="301700"/>
            <a:ext cx="11171104" cy="832564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00000"/>
              </a:lnSpc>
              <a:defRPr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satura attīstība kultūras izpratnes un pašizpausmes mākslā jomā</a:t>
            </a:r>
          </a:p>
        </p:txBody>
      </p:sp>
    </p:spTree>
    <p:extLst>
      <p:ext uri="{BB962C8B-B14F-4D97-AF65-F5344CB8AC3E}">
        <p14:creationId xmlns:p14="http://schemas.microsoft.com/office/powerpoint/2010/main" val="41819743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A39F83-7423-40AB-BC1E-86FC0B345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CEE93C-A3F2-4D89-817F-4493AD74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matemātikas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mācību jomā</a:t>
            </a:r>
            <a:r>
              <a:rPr lang="en-GB" dirty="0"/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31352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CE6428-F4AF-4020-B734-56DB3E39F752}"/>
              </a:ext>
            </a:extLst>
          </p:cNvPr>
          <p:cNvSpPr/>
          <p:nvPr/>
        </p:nvSpPr>
        <p:spPr>
          <a:xfrm>
            <a:off x="464820" y="1766113"/>
            <a:ext cx="11193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4000" b="1" dirty="0">
                <a:solidFill>
                  <a:srgbClr val="68478D"/>
                </a:solidFill>
                <a:latin typeface="Arial"/>
                <a:cs typeface="Arial"/>
                <a:sym typeface="Arial"/>
              </a:rPr>
              <a:t>Bērni veido pieredzi – nav vienīgā pareizā risinājuma vai pieraksta veida, dažkārt var būt vairāki pareizie atrisinājumi.</a:t>
            </a:r>
            <a:endParaRPr lang="en-US" sz="4000" b="1" dirty="0">
              <a:solidFill>
                <a:srgbClr val="68478D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3612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14226-FC8D-4101-89AE-5730B7A3E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3BEF95-48D2-48CD-B5B3-14F27FBE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sociālajā un pilsoniskajā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jomā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951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9C637-E7B7-4B54-A8B8-81856B47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0773" r="34727" b="3689"/>
          <a:stretch/>
        </p:blipFill>
        <p:spPr>
          <a:xfrm>
            <a:off x="2639683" y="813412"/>
            <a:ext cx="6687197" cy="6044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638ED-9ABE-4A05-97F5-446A0EC1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07034"/>
            <a:ext cx="11438627" cy="810884"/>
          </a:xfrm>
        </p:spPr>
        <p:txBody>
          <a:bodyPr>
            <a:noAutofit/>
          </a:bodyPr>
          <a:lstStyle/>
          <a:p>
            <a:r>
              <a:rPr lang="lv-LV" sz="3600" dirty="0">
                <a:solidFill>
                  <a:srgbClr val="7030A0"/>
                </a:solidFill>
              </a:rPr>
              <a:t>Mācību satura attīstība sociālajā un pilsoniskajā mācību jomā</a:t>
            </a:r>
          </a:p>
        </p:txBody>
      </p:sp>
    </p:spTree>
    <p:extLst>
      <p:ext uri="{BB962C8B-B14F-4D97-AF65-F5344CB8AC3E}">
        <p14:creationId xmlns:p14="http://schemas.microsoft.com/office/powerpoint/2010/main" val="4533757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9B97A-7585-415F-A933-3FC29E8CD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0728" y="2092707"/>
            <a:ext cx="9829800" cy="3681875"/>
          </a:xfrm>
        </p:spPr>
        <p:txBody>
          <a:bodyPr/>
          <a:lstStyle/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0C6640-3245-4B64-B673-1171B5BA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2363372"/>
            <a:ext cx="11576649" cy="2771336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7030A0"/>
                </a:solidFill>
              </a:rPr>
              <a:t>Ir svarīgi bērnam piedāvāt mācību procesu dažādās vidēs – apkārtējā daba, kultūrvide, muzeji un vietējā pašvaldība sniedz iespēju iepazīties ar nepastarpinātu pieredzi no pirmavotiem</a:t>
            </a:r>
          </a:p>
        </p:txBody>
      </p:sp>
    </p:spTree>
    <p:extLst>
      <p:ext uri="{BB962C8B-B14F-4D97-AF65-F5344CB8AC3E}">
        <p14:creationId xmlns:p14="http://schemas.microsoft.com/office/powerpoint/2010/main" val="10169233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04325-D690-4A40-96AA-53423AE7A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115C7E-178E-4A36-9A1E-E6D076C9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tehnoloģiju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mācību jomā 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560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02C13-2BAD-4517-99E9-0D403305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5556738"/>
            <a:ext cx="11169748" cy="998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400" dirty="0">
                <a:ea typeface="Calibri"/>
                <a:cs typeface="Calibri"/>
                <a:sym typeface="Calibri"/>
              </a:rPr>
              <a:t>Bērnni pirmsskolā apgūst un trenē lietu radīšanu, </a:t>
            </a:r>
            <a:r>
              <a:rPr lang="lv-LV" dirty="0"/>
              <a:t>piedaloties</a:t>
            </a:r>
            <a:r>
              <a:rPr lang="lv-LV" sz="2400" dirty="0">
                <a:ea typeface="Calibri"/>
                <a:cs typeface="Calibri"/>
                <a:sym typeface="Calibri"/>
              </a:rPr>
              <a:t> rotaļā</a:t>
            </a:r>
            <a:r>
              <a:rPr lang="lv-LV" dirty="0"/>
              <a:t>s, kas prasa darboties</a:t>
            </a:r>
            <a:r>
              <a:rPr lang="lv-LV" sz="2400" dirty="0">
                <a:ea typeface="Calibri"/>
                <a:cs typeface="Calibri"/>
                <a:sym typeface="Calibri"/>
              </a:rPr>
              <a:t> ar rokām, pakāpeniski attīstot materiālu apstrādes un tehnoloģiju prasmes, izmantojot dažādus instrumentus, kas pakāpeniski pieaug sarežģītības pakāpē.</a:t>
            </a:r>
          </a:p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978B2-DF56-4F91-9F61-2237F363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8FA5-608C-4E28-BBAD-EF6635D07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" y="-1515850"/>
            <a:ext cx="12164602" cy="6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884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4E98-38A9-4939-84C3-60CC1121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Semināra mērķis, uzdevumi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8CD35-094D-4E8A-ADDD-FC0CE630B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galvenie ar mācību saturu un pieejas ieviešanu saistītie izaicinājumi pirmsskolas mācību jomā, diskusijas par iespējamiem risinājumiem;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atbalsts un resursi, kas ir un būs pieejami pedagogiem;</a:t>
            </a: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iepazīšanās ar mācību priekšmetu programmu un mācību līdzekļu paraugiem.</a:t>
            </a:r>
          </a:p>
        </p:txBody>
      </p:sp>
    </p:spTree>
    <p:extLst>
      <p:ext uri="{BB962C8B-B14F-4D97-AF65-F5344CB8AC3E}">
        <p14:creationId xmlns:p14="http://schemas.microsoft.com/office/powerpoint/2010/main" val="216975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38CE8A-C8D9-4B99-9EFC-49CA1816C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22752-DA90-46A5-AA0B-53C55C04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veselības un fiziskās aktivitātes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mācību jomā 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255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31"/>
          <p:cNvGrpSpPr/>
          <p:nvPr/>
        </p:nvGrpSpPr>
        <p:grpSpPr>
          <a:xfrm>
            <a:off x="1031341" y="1997475"/>
            <a:ext cx="9861559" cy="3642148"/>
            <a:chOff x="1257300" y="1880356"/>
            <a:chExt cx="9805864" cy="3572590"/>
          </a:xfrm>
        </p:grpSpPr>
        <p:pic>
          <p:nvPicPr>
            <p:cNvPr id="169" name="Google Shape;169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1138" y="1880356"/>
              <a:ext cx="4732026" cy="356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1"/>
            <p:cNvPicPr preferRelativeResize="0"/>
            <p:nvPr/>
          </p:nvPicPr>
          <p:blipFill rotWithShape="1">
            <a:blip r:embed="rId4">
              <a:alphaModFix/>
            </a:blip>
            <a:srcRect l="4298" r="4698"/>
            <a:stretch/>
          </p:blipFill>
          <p:spPr>
            <a:xfrm>
              <a:off x="1257300" y="1880356"/>
              <a:ext cx="5073839" cy="3572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946281" y="480969"/>
            <a:ext cx="9946619" cy="127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 rtl="0">
              <a:buClr>
                <a:srgbClr val="68478D"/>
              </a:buClr>
              <a:buSzPts val="3959"/>
            </a:pP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Sasniegumu</a:t>
            </a:r>
            <a:r>
              <a:rPr lang="en-GB" sz="4000" b="1" i="0" u="none" strike="noStrike" cap="none" dirty="0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 sports </a:t>
            </a: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vai</a:t>
            </a:r>
            <a:r>
              <a:rPr lang="en-GB" sz="4000" b="1" i="0" u="none" strike="noStrike" cap="none" dirty="0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uz</a:t>
            </a:r>
            <a:r>
              <a:rPr lang="en-GB" sz="4000" b="1" i="0" u="none" strike="noStrike" cap="none" dirty="0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veselību</a:t>
            </a:r>
            <a:r>
              <a:rPr lang="en-GB" sz="4000" b="1" i="0" u="none" strike="noStrike" cap="none" dirty="0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orientēta</a:t>
            </a:r>
            <a:r>
              <a:rPr lang="en-GB" sz="4000" b="1" i="0" u="none" strike="noStrike" cap="none" dirty="0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fiziskā</a:t>
            </a:r>
            <a:r>
              <a:rPr lang="en-GB" sz="4000" b="1" i="0" u="none" strike="noStrike" cap="none" dirty="0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000" b="1" i="0" u="none" strike="noStrike" cap="none" dirty="0" err="1">
                <a:solidFill>
                  <a:srgbClr val="68478D"/>
                </a:solidFill>
                <a:latin typeface="Arial"/>
                <a:ea typeface="Arial"/>
                <a:cs typeface="Arial"/>
                <a:sym typeface="Arial"/>
              </a:rPr>
              <a:t>aktivitāte</a:t>
            </a:r>
            <a:r>
              <a:rPr lang="en-GB" sz="4000" dirty="0"/>
              <a:t>? </a:t>
            </a:r>
            <a:endParaRPr lang="en-US" sz="4000" b="1" i="0" u="none" strike="noStrike" cap="none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/>
        </p:nvSpPr>
        <p:spPr>
          <a:xfrm>
            <a:off x="1059592" y="1511694"/>
            <a:ext cx="11132400" cy="4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b="1" dirty="0">
                <a:solidFill>
                  <a:srgbClr val="804796"/>
                </a:solidFill>
              </a:rPr>
              <a:t>Bērni</a:t>
            </a:r>
            <a:endParaRPr lang="en-GB" sz="3200" b="1" dirty="0">
              <a:solidFill>
                <a:srgbClr val="804796"/>
              </a:solidFill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4796"/>
              </a:buClr>
              <a:buSzPts val="2400"/>
              <a:buChar char="●"/>
            </a:pPr>
            <a:r>
              <a:rPr lang="en-GB" sz="3200" dirty="0" err="1">
                <a:solidFill>
                  <a:srgbClr val="804796"/>
                </a:solidFill>
              </a:rPr>
              <a:t>i</a:t>
            </a:r>
            <a:r>
              <a:rPr lang="en-GB" sz="320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esaistās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daudzveidīgās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fiziskajās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aktivitātēs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atbilstoši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savām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spējām</a:t>
            </a:r>
            <a:r>
              <a:rPr lang="en-GB" sz="3200" dirty="0">
                <a:solidFill>
                  <a:srgbClr val="804796"/>
                </a:solidFill>
              </a:rPr>
              <a:t>;</a:t>
            </a:r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4796"/>
              </a:buClr>
              <a:buSzPts val="2400"/>
              <a:buChar char="●"/>
            </a:pPr>
            <a:r>
              <a:rPr lang="en-GB" sz="3200" dirty="0" err="1">
                <a:solidFill>
                  <a:srgbClr val="804796"/>
                </a:solidFill>
              </a:rPr>
              <a:t>v</a:t>
            </a:r>
            <a:r>
              <a:rPr lang="en-GB" sz="320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eido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izpratni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veselīgu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dzīvesveidu</a:t>
            </a:r>
            <a:r>
              <a:rPr lang="en-GB" sz="3200" b="1" dirty="0">
                <a:solidFill>
                  <a:srgbClr val="804796"/>
                </a:solidFill>
              </a:rPr>
              <a:t>;</a:t>
            </a:r>
            <a:endParaRPr lang="en-GB" sz="3200" dirty="0">
              <a:solidFill>
                <a:srgbClr val="804796"/>
              </a:solidFill>
            </a:endParaRPr>
          </a:p>
          <a:p>
            <a:pPr marL="457200" indent="-381000">
              <a:lnSpc>
                <a:spcPct val="110000"/>
              </a:lnSpc>
              <a:buClr>
                <a:srgbClr val="804796"/>
              </a:buClr>
              <a:buSzPts val="2400"/>
              <a:buChar char="●"/>
            </a:pPr>
            <a:r>
              <a:rPr lang="en-GB" sz="3200" dirty="0" err="1">
                <a:solidFill>
                  <a:srgbClr val="804796"/>
                </a:solidFill>
              </a:rPr>
              <a:t>p</a:t>
            </a:r>
            <a:r>
              <a:rPr lang="en-GB" sz="3200" b="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raktizē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veselīga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dzīvesveida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paradumus</a:t>
            </a:r>
            <a:r>
              <a:rPr lang="en-GB" sz="3200" b="1" dirty="0">
                <a:solidFill>
                  <a:srgbClr val="804796"/>
                </a:solidFill>
              </a:rPr>
              <a:t>;</a:t>
            </a:r>
            <a:r>
              <a:rPr lang="en-GB" sz="3200" b="1" dirty="0">
                <a:solidFill>
                  <a:srgbClr val="804796"/>
                </a:solidFill>
                <a:latin typeface="Arial"/>
                <a:cs typeface="Arial"/>
                <a:sym typeface="Arial"/>
              </a:rPr>
              <a:t> </a:t>
            </a:r>
            <a:endParaRPr lang="en-GB" sz="3200" dirty="0">
              <a:solidFill>
                <a:srgbClr val="804796"/>
              </a:solidFill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4796"/>
              </a:buClr>
              <a:buSzPts val="2400"/>
              <a:buChar char="●"/>
            </a:pPr>
            <a:r>
              <a:rPr lang="en-GB" sz="3200" dirty="0" err="1">
                <a:solidFill>
                  <a:srgbClr val="804796"/>
                </a:solidFill>
              </a:rPr>
              <a:t>i</a:t>
            </a:r>
            <a:r>
              <a:rPr lang="en-GB" sz="320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zinoš</a:t>
            </a:r>
            <a:r>
              <a:rPr lang="en-GB" sz="3200" dirty="0" err="1">
                <a:solidFill>
                  <a:srgbClr val="804796"/>
                </a:solidFill>
              </a:rPr>
              <a:t>i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un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 err="1">
                <a:solidFill>
                  <a:srgbClr val="804796"/>
                </a:solidFill>
              </a:rPr>
              <a:t>spēj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lemt</a:t>
            </a:r>
            <a:r>
              <a:rPr lang="en-GB" sz="320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un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rīkoties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riska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apdraudējuma</a:t>
            </a:r>
            <a:r>
              <a:rPr lang="en-GB" sz="3200" b="0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situācijās</a:t>
            </a:r>
            <a:r>
              <a:rPr lang="en-GB" sz="3200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3200" b="0" i="0" u="none" strike="noStrike" cap="none" dirty="0">
              <a:solidFill>
                <a:srgbClr val="8047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1059595" y="433038"/>
            <a:ext cx="98298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Skolas</a:t>
            </a:r>
            <a:r>
              <a:rPr lang="lv-LV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/pirmsskolas</a:t>
            </a:r>
            <a:r>
              <a:rPr lang="en-GB" b="1" i="0" u="none" strike="noStrike" cap="none" dirty="0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i="0" u="none" strike="noStrike" cap="none" dirty="0" err="1">
                <a:solidFill>
                  <a:srgbClr val="804796"/>
                </a:solidFill>
                <a:latin typeface="Arial"/>
                <a:ea typeface="Arial"/>
                <a:cs typeface="Arial"/>
                <a:sym typeface="Arial"/>
              </a:rPr>
              <a:t>uzdevums</a:t>
            </a:r>
            <a:endParaRPr lang="en-GB" b="1" i="0" u="none" strike="noStrike" cap="none" dirty="0">
              <a:solidFill>
                <a:srgbClr val="8047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BD4B-29E2-4271-8E6D-DFEB051A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19"/>
            <a:ext cx="10503109" cy="1152974"/>
          </a:xfrm>
        </p:spPr>
        <p:txBody>
          <a:bodyPr/>
          <a:lstStyle/>
          <a:p>
            <a:r>
              <a:rPr lang="lv-LV" dirty="0"/>
              <a:t>Paplašinās mācību satura konteksts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9BC2C-7E05-438F-B3FA-DCE7EEE3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274" y="1109448"/>
            <a:ext cx="11277601" cy="4870586"/>
          </a:xfrm>
        </p:spPr>
        <p:txBody>
          <a:bodyPr lIns="45718" tIns="45718" rIns="45718" bIns="45718" anchor="t">
            <a:noAutofit/>
          </a:bodyPr>
          <a:lstStyle/>
          <a:p>
            <a:pPr marL="179070" indent="-17907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SPORTS.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Skolēni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00000"/>
              </a:lnSpc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apgūst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fiziskās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aktivitātes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saistībā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un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piedalās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reflektē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par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daudzveidīgām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fiziskajām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aktivitātēm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saistībā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reālām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dzīves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situācijām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000" dirty="0">
              <a:solidFill>
                <a:srgbClr val="804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en-GB" sz="2000" dirty="0">
              <a:solidFill>
                <a:srgbClr val="804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VESELĪBA.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Skolēni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ikdienā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īsteno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veicinošus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paradumus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pakāpeniski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attīstot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dziļāku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izpratni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veselīga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dzīvesveida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nepieciešamību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aktīvi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iesaistās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veicinošas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veidošanā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ģimenes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kopienas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ietvaros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000" dirty="0">
              <a:solidFill>
                <a:srgbClr val="804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DROŠĪBA.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Skolēni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atpazīst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riskus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bīstamās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situācijās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kas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viņiem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Izvērtē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drošību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saistītas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situācijas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8100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pieņem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lēmumu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droši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rīkojas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tikai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pēc</a:t>
            </a:r>
            <a:r>
              <a:rPr lang="en-GB" sz="2000" dirty="0">
                <a:solidFill>
                  <a:srgbClr val="80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tam.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898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A39DC9-2328-47C3-AA2D-E94D6F7C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55376"/>
            <a:ext cx="10887635" cy="3681875"/>
          </a:xfrm>
        </p:spPr>
        <p:txBody>
          <a:bodyPr lIns="45718" tIns="45718" rIns="45718" bIns="45718" anchor="t">
            <a:normAutofit/>
          </a:bodyPr>
          <a:lstStyle/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 no </a:t>
            </a:r>
            <a:r>
              <a:rPr lang="lv-LV" sz="4000" b="1" dirty="0"/>
              <a:t>KO</a:t>
            </a:r>
            <a:r>
              <a:rPr lang="lv-LV" sz="3200" dirty="0"/>
              <a:t> </a:t>
            </a:r>
            <a:r>
              <a:rPr lang="lv-LV" dirty="0"/>
              <a:t>un </a:t>
            </a:r>
            <a:r>
              <a:rPr lang="lv-LV" sz="4000" b="1" dirty="0"/>
              <a:t>CIK?</a:t>
            </a:r>
            <a:r>
              <a:rPr lang="lv-LV" dirty="0"/>
              <a:t>                       uz </a:t>
            </a:r>
            <a:r>
              <a:rPr lang="lv-LV" sz="4000" b="1" dirty="0"/>
              <a:t>KĀPĒC</a:t>
            </a:r>
            <a:r>
              <a:rPr lang="lv-LV" b="1" dirty="0"/>
              <a:t> </a:t>
            </a:r>
            <a:r>
              <a:rPr lang="lv-LV" dirty="0"/>
              <a:t>un  </a:t>
            </a:r>
            <a:r>
              <a:rPr lang="lv-LV" sz="4000" b="1" dirty="0"/>
              <a:t>KĀ</a:t>
            </a:r>
            <a:r>
              <a:rPr lang="lv-LV" dirty="0"/>
              <a:t> </a:t>
            </a:r>
            <a:r>
              <a:rPr lang="lv-LV" sz="4000" b="1" dirty="0"/>
              <a:t>DARĪT?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D01BF2-B423-4231-9DED-9374DCE7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881"/>
            <a:ext cx="7236655" cy="832564"/>
          </a:xfrm>
        </p:spPr>
        <p:txBody>
          <a:bodyPr>
            <a:normAutofit/>
          </a:bodyPr>
          <a:lstStyle/>
          <a:p>
            <a:pPr algn="ctr"/>
            <a:r>
              <a:rPr lang="lv-LV" sz="4000" dirty="0"/>
              <a:t>                </a:t>
            </a:r>
            <a:r>
              <a:rPr lang="lv-LV" dirty="0"/>
              <a:t>Uzsvaru maiņa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EE8A36-B6DD-44B5-B3A4-2F7E3C8682FD}"/>
              </a:ext>
            </a:extLst>
          </p:cNvPr>
          <p:cNvSpPr/>
          <p:nvPr/>
        </p:nvSpPr>
        <p:spPr>
          <a:xfrm>
            <a:off x="4270159" y="3186684"/>
            <a:ext cx="978408" cy="484632"/>
          </a:xfrm>
          <a:prstGeom prst="rightArrow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490806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C904-FCD6-46FE-A027-C48EB7AF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243068"/>
            <a:ext cx="11331614" cy="1794076"/>
          </a:xfrm>
        </p:spPr>
        <p:txBody>
          <a:bodyPr>
            <a:normAutofit/>
          </a:bodyPr>
          <a:lstStyle/>
          <a:p>
            <a:pPr algn="ctr"/>
            <a:r>
              <a:rPr lang="lv-LV" sz="4000">
                <a:solidFill>
                  <a:srgbClr val="7030A0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Atbalsts skolēnu papildu iesaistei skolā veselības  stiprināšanā un fiziskajās aktivitātēs</a:t>
            </a:r>
            <a:br>
              <a:rPr lang="lv-LV"/>
            </a:br>
            <a:endParaRPr lang="lv-LV" b="1">
              <a:solidFill>
                <a:schemeClr val="accent1">
                  <a:lumMod val="50000"/>
                </a:schemeClr>
              </a:solidFill>
              <a:latin typeface="Lato 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13CB-1233-42F2-A40A-34699282E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05001"/>
            <a:ext cx="10515600" cy="4536260"/>
          </a:xfrm>
        </p:spPr>
        <p:txBody>
          <a:bodyPr>
            <a:normAutofit/>
          </a:bodyPr>
          <a:lstStyle/>
          <a:p>
            <a:r>
              <a:rPr lang="lv-LV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sz="2400">
                <a:solidFill>
                  <a:srgbClr val="7030A0"/>
                </a:solidFill>
              </a:rPr>
              <a:t>pirmsskolas un skolas vide, kas aktivizē bērnu kustīgumu;</a:t>
            </a:r>
          </a:p>
          <a:p>
            <a:r>
              <a:rPr lang="lv-LV" sz="2400">
                <a:solidFill>
                  <a:srgbClr val="7030A0"/>
                </a:solidFill>
              </a:rPr>
              <a:t> kustību aktivitāšu pauzes mācību priekšmetu stundās;</a:t>
            </a:r>
          </a:p>
          <a:p>
            <a:r>
              <a:rPr lang="lv-LV" sz="2400">
                <a:solidFill>
                  <a:srgbClr val="7030A0"/>
                </a:solidFill>
              </a:rPr>
              <a:t> āra kustību pauzes starp stundām līdz 30minūtēm;</a:t>
            </a:r>
          </a:p>
          <a:p>
            <a:r>
              <a:rPr lang="lv-LV" sz="2400">
                <a:solidFill>
                  <a:srgbClr val="7030A0"/>
                </a:solidFill>
              </a:rPr>
              <a:t> veselības un fizisko aktivitāšu starpbrīži;</a:t>
            </a:r>
          </a:p>
          <a:p>
            <a:r>
              <a:rPr lang="lv-LV" sz="2400">
                <a:solidFill>
                  <a:srgbClr val="7030A0"/>
                </a:solidFill>
              </a:rPr>
              <a:t> aktīvās atpūtas zonas skolas iekštelpās;</a:t>
            </a:r>
          </a:p>
          <a:p>
            <a:r>
              <a:rPr lang="lv-LV" sz="2400">
                <a:solidFill>
                  <a:srgbClr val="7030A0"/>
                </a:solidFill>
              </a:rPr>
              <a:t> daudzfunkcionālas āra fizisko aktivitāšu zonas;</a:t>
            </a:r>
          </a:p>
          <a:p>
            <a:r>
              <a:rPr lang="lv-LV" sz="2400">
                <a:solidFill>
                  <a:srgbClr val="7030A0"/>
                </a:solidFill>
              </a:rPr>
              <a:t> kustību aktivitāšu /interešu izglītības /fakultatīvo pulciņu nodarbības skolā pēc mācību stundām. </a:t>
            </a:r>
          </a:p>
          <a:p>
            <a:pPr marL="0" indent="0">
              <a:buNone/>
            </a:pPr>
            <a:r>
              <a:rPr lang="lv-LV" sz="240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2159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B3EE4-127C-4168-B7E7-3F52208A6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Programmas paraugu veido: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mērķis un uzdevumi;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saturs;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 apguves secība;</a:t>
            </a:r>
          </a:p>
          <a:p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snieguma vērtēšana.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538F3-F368-4D0E-B328-587EE2D7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Pirmsskolas mācību satura programma</a:t>
            </a:r>
          </a:p>
        </p:txBody>
      </p:sp>
    </p:spTree>
    <p:extLst>
      <p:ext uri="{BB962C8B-B14F-4D97-AF65-F5344CB8AC3E}">
        <p14:creationId xmlns:p14="http://schemas.microsoft.com/office/powerpoint/2010/main" val="160007644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6FF3CD-D00D-43F1-A92E-9AF463429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Programmas sadaļā </a:t>
            </a:r>
            <a:r>
              <a:rPr lang="lv-LV" b="1" dirty="0"/>
              <a:t>"Satura apguves secība"</a:t>
            </a:r>
            <a:r>
              <a:rPr lang="lv-LV" dirty="0"/>
              <a:t> doti mācību satura apguves plānojuma soļi un ieteicamie temati, kuru ietvarā var apgūt mācību saturu. </a:t>
            </a:r>
          </a:p>
          <a:p>
            <a:r>
              <a:rPr lang="lv-LV" dirty="0"/>
              <a:t>Bērna personības attīstība notiek kopveselumā. Arī mācību procesā bērnam jauna pieredze jāgūst kopveselumā – integrējot mācību saturu.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4E2C6-358B-4A05-9179-F9820BE2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1714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AA281-CD98-4652-BB7A-D346BF8F9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Programmas sadaļā "Snieguma vērtēšana” iekļauti piemēri snieguma vērtēšanai mācību procesā un sasniegumu vērtēšanai pirmsskolas izglītības pakāpes nobeigumā.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A269C-1AD1-45A4-BEEB-93281EAF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3493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56F36-90F6-476A-A7D8-59CBC3DFD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Zinātkārs, radošs un dzīvespriecīgs bērns, kas dzīvo veselīgi un aktīvi, darbojas un mācās ieinteresēti un ar prieku, gūstot pieredzi par sevi, citiem, apkārtējo pasauli un savstarpējo mijiedarbību tajā.</a:t>
            </a:r>
          </a:p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E6F10B-49DB-44D5-A70C-2B751CE6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satura programmas mērķis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429845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AB34-AC35-4099-A377-BCF0B3E9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Aktualitātes </a:t>
            </a:r>
            <a:r>
              <a:rPr lang="en-GB" dirty="0" err="1"/>
              <a:t>valodu</a:t>
            </a:r>
            <a:r>
              <a:rPr lang="en-GB" dirty="0"/>
              <a:t> mācību jomā (</a:t>
            </a:r>
            <a:r>
              <a:rPr lang="en-GB" dirty="0" err="1"/>
              <a:t>latviešu</a:t>
            </a:r>
            <a:r>
              <a:rPr lang="en-GB" dirty="0"/>
              <a:t> </a:t>
            </a:r>
            <a:r>
              <a:rPr lang="en-GB" dirty="0" err="1"/>
              <a:t>valoda</a:t>
            </a:r>
            <a:r>
              <a:rPr lang="en-GB" dirty="0"/>
              <a:t>)</a:t>
            </a:r>
            <a:br>
              <a:rPr lang="en-GB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6458-0442-4705-ACFE-56E9A7C9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0325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CA3CAC-7310-4D30-9147-17076B689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Sekmēt bērna vispusīgu attīstību, ievērojot viņa vajadzības, intereses, spējas un pieredzi, liekot vērtībās balstītu ieradumu veidošanai;</a:t>
            </a:r>
          </a:p>
          <a:p>
            <a:r>
              <a:rPr lang="lv-LV" dirty="0"/>
              <a:t>Attīstīt bērna sociālās un emocionālās prasmes, kas ietver sevis, savu emociju, domu un uzvedības apzināšanu, spēju saprast citus un veidot pozitīvas attiecības;</a:t>
            </a:r>
          </a:p>
          <a:p>
            <a:r>
              <a:rPr lang="lv-LV" dirty="0"/>
              <a:t>Attīstīt dzīvei nepieciešamo kritisko domāšanu, prasmi [ieņemt atbildīgus lēmumus, jaunradi un uzņēmējspēju, prasmes sadarboties un līdzdarboties un digitālās prasmes;</a:t>
            </a:r>
          </a:p>
          <a:p>
            <a:r>
              <a:rPr lang="lv-LV" dirty="0"/>
              <a:t>Veidot pratību pamatus valodu, sociālās un pilsoniskās, kultūras izpratnes un pašizplausmes mākslā, dabaszinātņu, matemātikas, tehnoloģiju, veselības un fiziskās aktivitātes jomās;</a:t>
            </a:r>
          </a:p>
          <a:p>
            <a:r>
              <a:rPr lang="lv-LV" dirty="0"/>
              <a:t>Nodrošināt bērniem iespēju sagatavoties pamatizglītības apguvei.</a:t>
            </a:r>
          </a:p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53579-DA7F-4761-B197-D6B2100B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Uzdevumi</a:t>
            </a:r>
          </a:p>
        </p:txBody>
      </p:sp>
    </p:spTree>
    <p:extLst>
      <p:ext uri="{BB962C8B-B14F-4D97-AF65-F5344CB8AC3E}">
        <p14:creationId xmlns:p14="http://schemas.microsoft.com/office/powerpoint/2010/main" val="40545815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125ADB-CF76-4C2A-9274-4A157B896C7F}"/>
              </a:ext>
            </a:extLst>
          </p:cNvPr>
          <p:cNvGraphicFramePr/>
          <p:nvPr/>
        </p:nvGraphicFramePr>
        <p:xfrm>
          <a:off x="1400628" y="11333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11F05F9-36AF-4F19-99AD-630D446B50A1}"/>
              </a:ext>
            </a:extLst>
          </p:cNvPr>
          <p:cNvSpPr/>
          <p:nvPr/>
        </p:nvSpPr>
        <p:spPr>
          <a:xfrm>
            <a:off x="940903" y="251791"/>
            <a:ext cx="7485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daži nozīmīgi akcenti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</a:rPr>
              <a:t>​</a:t>
            </a:r>
            <a:b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lv-LV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84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3AFDB9-F921-466C-9227-0C65FFD92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909" y="1686178"/>
            <a:ext cx="3639855" cy="777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2400">
                <a:solidFill>
                  <a:srgbClr val="68478D"/>
                </a:solidFill>
              </a:rPr>
              <a:t>Mēs dzīvojam tekstu pasaulē.  </a:t>
            </a:r>
          </a:p>
          <a:p>
            <a:pPr>
              <a:lnSpc>
                <a:spcPct val="100000"/>
              </a:lnSpc>
            </a:pPr>
            <a:r>
              <a:rPr lang="lv-LV" sz="2400">
                <a:solidFill>
                  <a:srgbClr val="68478D"/>
                </a:solidFill>
              </a:rPr>
              <a:t>Visa mūsu saskare veidojas caur tekstiem.</a:t>
            </a:r>
          </a:p>
          <a:p>
            <a:pPr>
              <a:lnSpc>
                <a:spcPct val="100000"/>
              </a:lnSpc>
            </a:pPr>
            <a:r>
              <a:rPr lang="lv-LV" sz="2400">
                <a:solidFill>
                  <a:srgbClr val="68478D"/>
                </a:solidFill>
              </a:rPr>
              <a:t>Nekad vēsturē cilvēkam nav bijis jāsaskaras ar tik lielu tekstu  daudzveidību.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8CF13-95BF-4139-9A67-4A1EF28B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50" y="221365"/>
            <a:ext cx="2384342" cy="3219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46228C-875D-404B-9DBB-5A122B0A9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23" y="221365"/>
            <a:ext cx="4433668" cy="3131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7FF914-6973-4963-A7EE-A5A0F9DD1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49" y="3123027"/>
            <a:ext cx="2995268" cy="2995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DD6F8E-27C5-4CC7-AA99-1D9D3DDA0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3" y="3356900"/>
            <a:ext cx="2745312" cy="2745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6C5B2D-8472-432D-8724-91A1BE29E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804">
            <a:off x="4511927" y="3180217"/>
            <a:ext cx="2439351" cy="32199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237E39-D488-426C-BE35-5BA2347C0695}"/>
              </a:ext>
            </a:extLst>
          </p:cNvPr>
          <p:cNvGrpSpPr/>
          <p:nvPr/>
        </p:nvGrpSpPr>
        <p:grpSpPr>
          <a:xfrm>
            <a:off x="433007" y="324989"/>
            <a:ext cx="4072987" cy="1155468"/>
            <a:chOff x="436489" y="3595716"/>
            <a:chExt cx="6110848" cy="1527406"/>
          </a:xfrm>
          <a:solidFill>
            <a:srgbClr val="68478D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7369CEA-0BA0-448E-B73F-A8407F4FD3A7}"/>
                </a:ext>
              </a:extLst>
            </p:cNvPr>
            <p:cNvSpPr/>
            <p:nvPr/>
          </p:nvSpPr>
          <p:spPr>
            <a:xfrm>
              <a:off x="436489" y="3595716"/>
              <a:ext cx="6110848" cy="15274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FE173A2-F82F-4E05-BA54-D38FC49A7DE0}"/>
                </a:ext>
              </a:extLst>
            </p:cNvPr>
            <p:cNvSpPr txBox="1"/>
            <p:nvPr/>
          </p:nvSpPr>
          <p:spPr>
            <a:xfrm>
              <a:off x="511051" y="3670278"/>
              <a:ext cx="5961724" cy="13782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976" tIns="0" rIns="230976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800" kern="1200">
                  <a:latin typeface="Arial" panose="020B0604020202020204" pitchFamily="34" charset="0"/>
                  <a:cs typeface="Arial" panose="020B0604020202020204" pitchFamily="34" charset="0"/>
                </a:rPr>
                <a:t>TEKSTU PASAULE: </a:t>
              </a:r>
              <a:r>
                <a:rPr lang="lv-LV" sz="2800" b="1" kern="1200" err="1">
                  <a:latin typeface="Arial" panose="020B0604020202020204" pitchFamily="34" charset="0"/>
                  <a:cs typeface="Arial" panose="020B0604020202020204" pitchFamily="34" charset="0"/>
                </a:rPr>
                <a:t>tekstpratība</a:t>
              </a:r>
              <a:r>
                <a:rPr lang="lv-LV" sz="2800" b="1" kern="12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lv-LV" sz="2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2267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DE7D-37FB-4B5C-A8A5-F7985EB2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Aktualitātes dabaszinātņu mācību jomā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FA58-2473-438F-838E-115532BC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49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A7573-B1F0-43EC-A3FE-F8264B46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955" y="516153"/>
            <a:ext cx="10708850" cy="5382705"/>
          </a:xfrm>
        </p:spPr>
        <p:txBody>
          <a:bodyPr lIns="45718" tIns="45718" rIns="45718" bIns="45718" anchor="t">
            <a:normAutofit/>
          </a:bodyPr>
          <a:lstStyle/>
          <a:p>
            <a:pPr marL="0" indent="0" algn="ctr">
              <a:buNone/>
            </a:pPr>
            <a:r>
              <a:rPr lang="lv-LV" sz="4800" b="1" dirty="0"/>
              <a:t>MĀCĪBU SATURS</a:t>
            </a:r>
            <a:br>
              <a:rPr lang="lv-LV" sz="4800" b="1" dirty="0"/>
            </a:br>
            <a:r>
              <a:rPr lang="lv-LV" sz="4800" b="1" dirty="0"/>
              <a:t>TIEK VEIDOTS PĒCTECĪGI UN SASKAŅOTI NO PIRMSKOLAS </a:t>
            </a:r>
            <a:br>
              <a:rPr lang="lv-LV" sz="4800" b="1" dirty="0"/>
            </a:br>
            <a:r>
              <a:rPr lang="lv-LV" sz="4800" b="1" dirty="0"/>
              <a:t>LĪDZ VIDUSSKOLAI.</a:t>
            </a:r>
            <a:endParaRPr lang="en-GB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932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428246" y="452486"/>
            <a:ext cx="11513976" cy="52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7030A0"/>
              </a:buClr>
              <a:buSzPts val="2800"/>
            </a:pPr>
            <a:r>
              <a:rPr lang="lv-LV" sz="2800" b="1" i="0" u="none" strike="noStrike" cap="none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PIRMSSKOLA – SĀKUMSKOLA</a:t>
            </a:r>
            <a:endParaRPr lang="lv-LV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94" name="Google Shape;94;p17"/>
          <p:cNvGraphicFramePr/>
          <p:nvPr>
            <p:extLst>
              <p:ext uri="{D42A27DB-BD31-4B8C-83A1-F6EECF244321}">
                <p14:modId xmlns:p14="http://schemas.microsoft.com/office/powerpoint/2010/main" val="3350482254"/>
              </p:ext>
            </p:extLst>
          </p:nvPr>
        </p:nvGraphicFramePr>
        <p:xfrm>
          <a:off x="477542" y="3023309"/>
          <a:ext cx="11418595" cy="31699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0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800"/>
                        <a:buFont typeface="Arial"/>
                        <a:buNone/>
                      </a:pP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 pakāpe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8047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800"/>
                        <a:buFont typeface="Arial"/>
                        <a:buNone/>
                        <a:tabLst/>
                        <a:defRPr/>
                      </a:pP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 pakāpe</a:t>
                      </a:r>
                    </a:p>
                  </a:txBody>
                  <a:tcPr marL="91450" marR="91450" marT="45725" marB="45725">
                    <a:solidFill>
                      <a:srgbClr val="8047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800"/>
                        <a:buFont typeface="Arial"/>
                        <a:buNone/>
                      </a:pP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III pakāpe</a:t>
                      </a:r>
                    </a:p>
                  </a:txBody>
                  <a:tcPr marL="91450" marR="91450" marT="45725" marB="45725">
                    <a:solidFill>
                      <a:srgbClr val="80479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200"/>
                        <a:buFont typeface="Arial"/>
                        <a:buNone/>
                      </a:pPr>
                      <a:r>
                        <a:rPr lang="lv-LV" sz="2800" b="0" i="0" u="none" strike="noStrike" cap="none" noProof="0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Iepazīst</a:t>
                      </a:r>
                      <a:r>
                        <a:rPr lang="en-US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praktiskā</a:t>
                      </a:r>
                      <a:endParaRPr lang="en-US" sz="2800" b="0" i="0" u="none" strike="noStrike" cap="none" dirty="0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darbībā</a:t>
                      </a:r>
                      <a:r>
                        <a:rPr lang="en-US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no</a:t>
                      </a:r>
                      <a:r>
                        <a:rPr lang="lv-LV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plastmasas</a:t>
                      </a:r>
                      <a:r>
                        <a:rPr lang="en-US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lv-LV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papīra</a:t>
                      </a:r>
                      <a:r>
                        <a:rPr lang="en-US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akmens</a:t>
                      </a:r>
                      <a:r>
                        <a:rPr lang="en-US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lv-LV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koka</a:t>
                      </a:r>
                      <a:r>
                        <a:rPr lang="en-US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izgatavotus</a:t>
                      </a:r>
                      <a:r>
                        <a:rPr lang="lv-LV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priekšmetus</a:t>
                      </a:r>
                      <a:r>
                        <a:rPr lang="en-US" sz="28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800" b="0" i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8047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Iepazīst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praktiskā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darbībā</a:t>
                      </a: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no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plastmasas</a:t>
                      </a: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papīra</a:t>
                      </a: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akmens</a:t>
                      </a: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koka</a:t>
                      </a: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2800" u="none" strike="noStrike" cap="none" dirty="0" err="1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zgatavotu</a:t>
                      </a:r>
                      <a:r>
                        <a:rPr lang="lv-LV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priekšmetu</a:t>
                      </a:r>
                      <a:r>
                        <a:rPr lang="lv-LV" sz="280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u="none" strike="noStrike" cap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īpašības</a:t>
                      </a: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80479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92929"/>
                        </a:buClr>
                        <a:buSzPts val="2200"/>
                        <a:buFont typeface="Arial"/>
                        <a:buNone/>
                      </a:pPr>
                      <a:r>
                        <a:rPr lang="lv-LV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Salīdzina no stikla, koka, plastmasas, papīra, akmens izgatavotu </a:t>
                      </a:r>
                      <a:r>
                        <a:rPr lang="lv-LV" sz="28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priekšmetu īpašības un to izmantošanas iespējas</a:t>
                      </a:r>
                      <a:r>
                        <a:rPr lang="lv-LV" sz="2800" b="0" i="0" u="none" strike="noStrike" cap="none" dirty="0">
                          <a:solidFill>
                            <a:srgbClr val="7030A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91450" marR="91450" marT="45725" marB="45725">
                    <a:solidFill>
                      <a:srgbClr val="80479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DC52AA8-7259-40A0-861B-7013491C2588}"/>
              </a:ext>
            </a:extLst>
          </p:cNvPr>
          <p:cNvSpPr/>
          <p:nvPr/>
        </p:nvSpPr>
        <p:spPr>
          <a:xfrm>
            <a:off x="6200274" y="20454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buClr>
                <a:srgbClr val="292929"/>
              </a:buClr>
              <a:buSzPts val="2200"/>
            </a:pPr>
            <a:r>
              <a:rPr lang="lv-LV" sz="2400" dirty="0">
                <a:solidFill>
                  <a:srgbClr val="7030A0"/>
                </a:solidFill>
                <a:latin typeface="Arial"/>
                <a:cs typeface="Arial"/>
              </a:rPr>
              <a:t>BEIDZOT 3.KLASI</a:t>
            </a:r>
            <a:br>
              <a:rPr lang="lv-LV" sz="2400" dirty="0"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lv-LV" sz="2400" dirty="0">
                <a:solidFill>
                  <a:srgbClr val="7030A0"/>
                </a:solidFill>
                <a:latin typeface="Arial"/>
                <a:cs typeface="Arial"/>
              </a:rPr>
              <a:t>1.3.2. </a:t>
            </a:r>
            <a:r>
              <a:rPr lang="lv-LV" sz="2400" dirty="0">
                <a:solidFill>
                  <a:srgbClr val="FF0000"/>
                </a:solidFill>
                <a:latin typeface="Arial"/>
                <a:cs typeface="Arial"/>
              </a:rPr>
              <a:t>Pamato</a:t>
            </a:r>
            <a:r>
              <a:rPr lang="lv-LV" sz="2400" dirty="0">
                <a:solidFill>
                  <a:srgbClr val="7030A0"/>
                </a:solidFill>
                <a:latin typeface="Arial"/>
                <a:cs typeface="Arial"/>
              </a:rPr>
              <a:t>, veicot eksperimentus, </a:t>
            </a:r>
            <a:r>
              <a:rPr lang="lv-LV" sz="2400" dirty="0">
                <a:solidFill>
                  <a:srgbClr val="FF0000"/>
                </a:solidFill>
                <a:latin typeface="Arial"/>
                <a:cs typeface="Arial"/>
              </a:rPr>
              <a:t>materiālu</a:t>
            </a:r>
            <a:r>
              <a:rPr lang="lv-LV" sz="2400" dirty="0">
                <a:solidFill>
                  <a:srgbClr val="7030A0"/>
                </a:solidFill>
                <a:latin typeface="Arial"/>
                <a:cs typeface="Arial"/>
              </a:rPr>
              <a:t> (metāls, plastmasa, koks, akmens, papīrs, māls, āda, audums, stikls) </a:t>
            </a:r>
            <a:r>
              <a:rPr lang="lv-LV" sz="2400" dirty="0">
                <a:solidFill>
                  <a:srgbClr val="FF0000"/>
                </a:solidFill>
                <a:latin typeface="Arial"/>
                <a:cs typeface="Arial"/>
              </a:rPr>
              <a:t>izvēli konkrētu priekšmetu izgatavošanai, salīdzinot materiālu īpašības </a:t>
            </a:r>
            <a:r>
              <a:rPr lang="lv-LV" sz="2400" dirty="0">
                <a:solidFill>
                  <a:srgbClr val="7030A0"/>
                </a:solidFill>
                <a:latin typeface="Arial"/>
                <a:cs typeface="Arial"/>
              </a:rPr>
              <a:t>(cietība, elastība, ūdens caurlaidība).</a:t>
            </a:r>
            <a:endParaRPr lang="lv-LV" sz="24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3962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A7573-B1F0-43EC-A3FE-F8264B46E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78" y="348793"/>
            <a:ext cx="10708850" cy="6363092"/>
          </a:xfrm>
        </p:spPr>
        <p:txBody>
          <a:bodyPr lIns="45718" tIns="45718" rIns="45718" bIns="45718" anchor="t">
            <a:normAutofit fontScale="85000" lnSpcReduction="20000"/>
          </a:bodyPr>
          <a:lstStyle/>
          <a:p>
            <a:pPr marL="0" indent="0" algn="ctr" hangingPunct="1">
              <a:buNone/>
            </a:pPr>
            <a:r>
              <a:rPr lang="lv-LV" sz="6200" b="1"/>
              <a:t>TOP MĀCĪBU LĪDZEKĻU PARAUGI </a:t>
            </a:r>
            <a:br>
              <a:rPr lang="lv-LV" sz="6200" b="1"/>
            </a:br>
            <a:r>
              <a:rPr lang="lv-LV" sz="6200" b="1"/>
              <a:t>PAR KATRU TEMATU KATRĀ MĀCĪBU PRIEKŠMETĀ, KURI PLĀNOTI KĀ ATBALSTS GAN SKOLĒNIEM, GAN SKOLOTĀJIEM. </a:t>
            </a:r>
            <a:br>
              <a:rPr lang="lv-LV" sz="5400"/>
            </a:br>
            <a:endParaRPr lang="lv-LV" sz="5400"/>
          </a:p>
          <a:p>
            <a:pPr marL="0" indent="0" algn="ctr" hangingPunct="1">
              <a:buNone/>
            </a:pPr>
            <a:br>
              <a:rPr lang="lv-LV" sz="5400"/>
            </a:br>
            <a:r>
              <a:rPr lang="lv-LV" sz="5200"/>
              <a:t>Skolas varēs izmantot jau izdotos un agrāk iegādātos mācību līdzekļus un grāmatas, mērķtiecīgi izvēloties atbilstošākos </a:t>
            </a:r>
            <a:br>
              <a:rPr lang="lv-LV" sz="5200"/>
            </a:br>
            <a:r>
              <a:rPr lang="lv-LV" sz="5200"/>
              <a:t>uzdevumus un tekstus.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963151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938</Words>
  <Application>Microsoft Office PowerPoint</Application>
  <PresentationFormat>Widescreen</PresentationFormat>
  <Paragraphs>98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Lato Regular</vt:lpstr>
      <vt:lpstr>Times New Roman</vt:lpstr>
      <vt:lpstr>Office Theme</vt:lpstr>
      <vt:lpstr>Aktualitātes  no pirmsskolu jomu koordinatoru semināra</vt:lpstr>
      <vt:lpstr>Semināra mērķis, uzdevumi</vt:lpstr>
      <vt:lpstr>Aktualitātes valodu mācību jomā (latviešu valoda) </vt:lpstr>
      <vt:lpstr>PowerPoint Presentation</vt:lpstr>
      <vt:lpstr>PowerPoint Presentation</vt:lpstr>
      <vt:lpstr>Aktualitātes dabaszinātņu mācību jomā</vt:lpstr>
      <vt:lpstr>PowerPoint Presentation</vt:lpstr>
      <vt:lpstr>PowerPoint Presentation</vt:lpstr>
      <vt:lpstr>PowerPoint Presentation</vt:lpstr>
      <vt:lpstr>PLĀNOTIE MĀCĪBU LĪDZEKĻI: </vt:lpstr>
      <vt:lpstr>Aktualitātes kultūras izpratnes un pašizpausmes mākslas mācību jomā</vt:lpstr>
      <vt:lpstr>Mācību satura attīstība kultūras izpratnes un pašizpausmes mākslā jomā</vt:lpstr>
      <vt:lpstr>Aktualitātes matemātikas mācību jomā </vt:lpstr>
      <vt:lpstr>PowerPoint Presentation</vt:lpstr>
      <vt:lpstr>Aktualitātes  sociālajā un pilsoniskajā mācību jomā </vt:lpstr>
      <vt:lpstr>Mācību satura attīstība sociālajā un pilsoniskajā mācību jomā</vt:lpstr>
      <vt:lpstr>Ir svarīgi bērnam piedāvāt mācību procesu dažādās vidēs – apkārtējā daba, kultūrvide, muzeji un vietējā pašvaldība sniedz iespēju iepazīties ar nepastarpinātu pieredzi no pirmavotiem</vt:lpstr>
      <vt:lpstr>Aktualitātes tehnoloģiju mācību jomā </vt:lpstr>
      <vt:lpstr>PowerPoint Presentation</vt:lpstr>
      <vt:lpstr>Aktualitātes veselības un fiziskās aktivitātes mācību jomā </vt:lpstr>
      <vt:lpstr>Sasniegumu sports vai uz veselību orientēta fiziskā aktivitāte? </vt:lpstr>
      <vt:lpstr>PowerPoint Presentation</vt:lpstr>
      <vt:lpstr>Paplašinās mācību satura konteksts</vt:lpstr>
      <vt:lpstr>                Uzsvaru maiņa</vt:lpstr>
      <vt:lpstr>Atbalsts skolēnu papildu iesaistei skolā veselības  stiprināšanā un fiziskajās aktivitātēs </vt:lpstr>
      <vt:lpstr>Pirmsskolas mācību satura programma</vt:lpstr>
      <vt:lpstr>PowerPoint Presentation</vt:lpstr>
      <vt:lpstr>PowerPoint Presentation</vt:lpstr>
      <vt:lpstr>Mācību satura programmas mērķis </vt:lpstr>
      <vt:lpstr>Uzdevumi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  no pirmsskolu jomu koordinatoru semināra</dc:title>
  <dc:creator>Ludmila</dc:creator>
  <cp:lastModifiedBy>Ludmila</cp:lastModifiedBy>
  <cp:revision>23</cp:revision>
  <dcterms:created xsi:type="dcterms:W3CDTF">2019-02-24T08:51:46Z</dcterms:created>
  <dcterms:modified xsi:type="dcterms:W3CDTF">2019-12-06T05:09:11Z</dcterms:modified>
</cp:coreProperties>
</file>