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5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EDA4E-33DC-4FE0-A50D-E9746D672E35}" type="datetimeFigureOut">
              <a:rPr lang="en-GB" smtClean="0"/>
              <a:t>02/12/2019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B60F0-3972-472C-A23F-42E299ABB24D}" type="slidenum">
              <a:rPr lang="en-GB" smtClean="0"/>
              <a:t>‹#›</a:t>
            </a:fld>
            <a:endParaRPr lang="en-GB"/>
          </a:p>
        </p:txBody>
      </p:sp>
    </p:spTree>
    <p:extLst>
      <p:ext uri="{BB962C8B-B14F-4D97-AF65-F5344CB8AC3E}">
        <p14:creationId xmlns:p14="http://schemas.microsoft.com/office/powerpoint/2010/main" val="382195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FB60F0-3972-472C-A23F-42E299ABB24D}" type="slidenum">
              <a:rPr lang="en-GB" smtClean="0"/>
              <a:t>2</a:t>
            </a:fld>
            <a:endParaRPr lang="en-GB"/>
          </a:p>
        </p:txBody>
      </p:sp>
    </p:spTree>
    <p:extLst>
      <p:ext uri="{BB962C8B-B14F-4D97-AF65-F5344CB8AC3E}">
        <p14:creationId xmlns:p14="http://schemas.microsoft.com/office/powerpoint/2010/main" val="306631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FB60F0-3972-472C-A23F-42E299ABB24D}" type="slidenum">
              <a:rPr lang="en-GB" smtClean="0"/>
              <a:t>16</a:t>
            </a:fld>
            <a:endParaRPr lang="en-GB"/>
          </a:p>
        </p:txBody>
      </p:sp>
    </p:spTree>
    <p:extLst>
      <p:ext uri="{BB962C8B-B14F-4D97-AF65-F5344CB8AC3E}">
        <p14:creationId xmlns:p14="http://schemas.microsoft.com/office/powerpoint/2010/main" val="3570664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D8DEBD-4D5F-4610-8F66-A7568C2A194C}" type="datetimeFigureOut">
              <a:rPr lang="en-GB" smtClean="0"/>
              <a:t>02/12/2019</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21731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8DEBD-4D5F-4610-8F66-A7568C2A194C}" type="datetimeFigureOut">
              <a:rPr lang="en-GB" smtClean="0"/>
              <a:t>02/12/2019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940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8DEBD-4D5F-4610-8F66-A7568C2A194C}" type="datetimeFigureOut">
              <a:rPr lang="en-GB" smtClean="0"/>
              <a:t>02/12/2019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2215717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8DEBD-4D5F-4610-8F66-A7568C2A194C}" type="datetimeFigureOut">
              <a:rPr lang="en-GB" smtClean="0"/>
              <a:t>02/12/2019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225E42-6E15-4C6F-B301-BEC71325583A}"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203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8DEBD-4D5F-4610-8F66-A7568C2A194C}" type="datetimeFigureOut">
              <a:rPr lang="en-GB" smtClean="0"/>
              <a:t>02/12/2019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1847475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D8DEBD-4D5F-4610-8F66-A7568C2A194C}" type="datetimeFigureOut">
              <a:rPr lang="en-GB" smtClean="0"/>
              <a:t>02/12/2019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792190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D8DEBD-4D5F-4610-8F66-A7568C2A194C}" type="datetimeFigureOut">
              <a:rPr lang="en-GB" smtClean="0"/>
              <a:t>02/12/2019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2550305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D8DEBD-4D5F-4610-8F66-A7568C2A194C}" type="datetimeFigureOut">
              <a:rPr lang="en-GB" smtClean="0"/>
              <a:t>02/12/2019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795384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D8DEBD-4D5F-4610-8F66-A7568C2A194C}" type="datetimeFigureOut">
              <a:rPr lang="en-GB" smtClean="0"/>
              <a:t>02/12/2019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301710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D8DEBD-4D5F-4610-8F66-A7568C2A194C}" type="datetimeFigureOut">
              <a:rPr lang="en-GB" smtClean="0"/>
              <a:t>02/12/2019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320363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D8DEBD-4D5F-4610-8F66-A7568C2A194C}" type="datetimeFigureOut">
              <a:rPr lang="en-GB" smtClean="0"/>
              <a:t>02/12/2019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365472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D8DEBD-4D5F-4610-8F66-A7568C2A194C}" type="datetimeFigureOut">
              <a:rPr lang="en-GB" smtClean="0"/>
              <a:t>02/12/2019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128805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D8DEBD-4D5F-4610-8F66-A7568C2A194C}" type="datetimeFigureOut">
              <a:rPr lang="en-GB" smtClean="0"/>
              <a:t>02/12/2019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133647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D8DEBD-4D5F-4610-8F66-A7568C2A194C}" type="datetimeFigureOut">
              <a:rPr lang="en-GB" smtClean="0"/>
              <a:t>02/12/2019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340609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8DEBD-4D5F-4610-8F66-A7568C2A194C}" type="datetimeFigureOut">
              <a:rPr lang="en-GB" smtClean="0"/>
              <a:t>02/12/2019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194924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8DEBD-4D5F-4610-8F66-A7568C2A194C}" type="datetimeFigureOut">
              <a:rPr lang="en-GB" smtClean="0"/>
              <a:t>02/12/2019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136938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8DEBD-4D5F-4610-8F66-A7568C2A194C}" type="datetimeFigureOut">
              <a:rPr lang="en-GB" smtClean="0"/>
              <a:t>02/12/2019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225E42-6E15-4C6F-B301-BEC71325583A}" type="slidenum">
              <a:rPr lang="en-GB" smtClean="0"/>
              <a:t>‹#›</a:t>
            </a:fld>
            <a:endParaRPr lang="en-GB"/>
          </a:p>
        </p:txBody>
      </p:sp>
    </p:spTree>
    <p:extLst>
      <p:ext uri="{BB962C8B-B14F-4D97-AF65-F5344CB8AC3E}">
        <p14:creationId xmlns:p14="http://schemas.microsoft.com/office/powerpoint/2010/main" val="198116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D8DEBD-4D5F-4610-8F66-A7568C2A194C}" type="datetimeFigureOut">
              <a:rPr lang="en-GB" smtClean="0"/>
              <a:t>02/12/2019</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0225E42-6E15-4C6F-B301-BEC71325583A}" type="slidenum">
              <a:rPr lang="en-GB" smtClean="0"/>
              <a:t>‹#›</a:t>
            </a:fld>
            <a:endParaRPr lang="en-GB"/>
          </a:p>
        </p:txBody>
      </p:sp>
    </p:spTree>
    <p:extLst>
      <p:ext uri="{BB962C8B-B14F-4D97-AF65-F5344CB8AC3E}">
        <p14:creationId xmlns:p14="http://schemas.microsoft.com/office/powerpoint/2010/main" val="21263377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ikumi.lv/ta/id/50759-izglitibas-likums" TargetMode="External"/><Relationship Id="rId2" Type="http://schemas.openxmlformats.org/officeDocument/2006/relationships/hyperlink" Target="https://likumi.lv/ta/id/250854-noteikumi-par-valsts-pirmsskolas-izglitibas-vadlinijam" TargetMode="External"/><Relationship Id="rId1" Type="http://schemas.openxmlformats.org/officeDocument/2006/relationships/slideLayout" Target="../slideLayouts/slideLayout2.xml"/><Relationship Id="rId4" Type="http://schemas.openxmlformats.org/officeDocument/2006/relationships/hyperlink" Target="https://likumi.lv/ta/id/50759-izglitibas-likums#p1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smtClean="0"/>
              <a:t>Pirmsskolas iestāžu vadītāju un skolu direktoru vietnieku seminārs</a:t>
            </a:r>
            <a:endParaRPr lang="en-GB" dirty="0"/>
          </a:p>
        </p:txBody>
      </p:sp>
      <p:sp>
        <p:nvSpPr>
          <p:cNvPr id="3" name="Subtitle 2"/>
          <p:cNvSpPr>
            <a:spLocks noGrp="1"/>
          </p:cNvSpPr>
          <p:nvPr>
            <p:ph type="subTitle" idx="1"/>
          </p:nvPr>
        </p:nvSpPr>
        <p:spPr/>
        <p:txBody>
          <a:bodyPr/>
          <a:lstStyle/>
          <a:p>
            <a:r>
              <a:rPr lang="lv-LV" dirty="0" smtClean="0"/>
              <a:t>ZRKAC 30.04.2019.</a:t>
            </a:r>
            <a:endParaRPr lang="en-GB" dirty="0"/>
          </a:p>
        </p:txBody>
      </p:sp>
    </p:spTree>
    <p:extLst>
      <p:ext uri="{BB962C8B-B14F-4D97-AF65-F5344CB8AC3E}">
        <p14:creationId xmlns:p14="http://schemas.microsoft.com/office/powerpoint/2010/main" val="206826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1" y="139700"/>
            <a:ext cx="9258300" cy="850900"/>
          </a:xfrm>
        </p:spPr>
        <p:txBody>
          <a:bodyPr/>
          <a:lstStyle/>
          <a:p>
            <a:r>
              <a:rPr lang="en-GB" b="1" dirty="0" err="1">
                <a:effectLst/>
                <a:latin typeface="Times New Roman" panose="02020603050405020304" pitchFamily="18" charset="0"/>
                <a:cs typeface="Times New Roman" panose="02020603050405020304" pitchFamily="18" charset="0"/>
              </a:rPr>
              <a:t>dabaszinātņu</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mācību</a:t>
            </a:r>
            <a:r>
              <a:rPr lang="en-GB" b="1" dirty="0">
                <a:effectLst/>
                <a:latin typeface="Times New Roman" panose="02020603050405020304" pitchFamily="18" charset="0"/>
                <a:cs typeface="Times New Roman" panose="02020603050405020304" pitchFamily="18" charset="0"/>
              </a:rPr>
              <a:t> </a:t>
            </a:r>
            <a:r>
              <a:rPr lang="en-GB" b="1" dirty="0" err="1" smtClean="0">
                <a:effectLst/>
                <a:latin typeface="Times New Roman" panose="02020603050405020304" pitchFamily="18" charset="0"/>
                <a:cs typeface="Times New Roman" panose="02020603050405020304" pitchFamily="18" charset="0"/>
              </a:rPr>
              <a:t>jom</a:t>
            </a:r>
            <a:r>
              <a:rPr lang="lv-LV" b="1" dirty="0" smtClean="0">
                <a:effectLst/>
                <a:latin typeface="Times New Roman" panose="02020603050405020304" pitchFamily="18" charset="0"/>
                <a:cs typeface="Times New Roman" panose="02020603050405020304" pitchFamily="18" charset="0"/>
              </a:rPr>
              <a:t>a</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0900" y="1168400"/>
            <a:ext cx="10196511" cy="5448300"/>
          </a:xfrm>
        </p:spPr>
        <p:txBody>
          <a:bodyPr/>
          <a:lstStyle/>
          <a:p>
            <a:r>
              <a:rPr lang="en-GB" dirty="0" err="1">
                <a:effectLst/>
                <a:latin typeface="Times New Roman" panose="02020603050405020304" pitchFamily="18" charset="0"/>
                <a:cs typeface="Times New Roman" panose="02020603050405020304" pitchFamily="18" charset="0"/>
              </a:rPr>
              <a:t>dabaszinātņu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mācību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jomā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bērns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novērojot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salīdzinot</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eksperimentējot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izzina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apkārtnē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raksturīgo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dzīvo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organismu</a:t>
            </a:r>
            <a:r>
              <a:rPr lang="en-GB" dirty="0">
                <a:effectLst/>
                <a:latin typeface="Times New Roman" panose="02020603050405020304" pitchFamily="18" charset="0"/>
                <a:cs typeface="Times New Roman" panose="02020603050405020304" pitchFamily="18" charset="0"/>
              </a:rPr>
              <a:t> – </a:t>
            </a:r>
            <a:r>
              <a:rPr lang="en-GB" dirty="0" err="1">
                <a:effectLst/>
                <a:latin typeface="Times New Roman" panose="02020603050405020304" pitchFamily="18" charset="0"/>
                <a:cs typeface="Times New Roman" panose="02020603050405020304" pitchFamily="18" charset="0"/>
              </a:rPr>
              <a:t>augu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dzīvnieku</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sēņu</a:t>
            </a:r>
            <a:r>
              <a:rPr lang="en-GB" dirty="0">
                <a:effectLst/>
                <a:latin typeface="Times New Roman" panose="02020603050405020304" pitchFamily="18" charset="0"/>
                <a:cs typeface="Times New Roman" panose="02020603050405020304" pitchFamily="18" charset="0"/>
              </a:rPr>
              <a:t> – </a:t>
            </a:r>
            <a:r>
              <a:rPr lang="en-GB" dirty="0" err="1">
                <a:effectLst/>
                <a:latin typeface="Times New Roman" panose="02020603050405020304" pitchFamily="18" charset="0"/>
                <a:cs typeface="Times New Roman" panose="02020603050405020304" pitchFamily="18" charset="0"/>
              </a:rPr>
              <a:t>pazīmes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iežu</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ūdens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īpašības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salīdzina</a:t>
            </a:r>
            <a:r>
              <a:rPr lang="en-GB" dirty="0">
                <a:effectLst/>
                <a:latin typeface="Times New Roman" panose="02020603050405020304" pitchFamily="18" charset="0"/>
                <a:cs typeface="Times New Roman" panose="02020603050405020304" pitchFamily="18" charset="0"/>
              </a:rPr>
              <a:t> no </a:t>
            </a:r>
            <a:r>
              <a:rPr lang="en-GB" dirty="0" err="1">
                <a:effectLst/>
                <a:latin typeface="Times New Roman" panose="02020603050405020304" pitchFamily="18" charset="0"/>
                <a:cs typeface="Times New Roman" panose="02020603050405020304" pitchFamily="18" charset="0"/>
              </a:rPr>
              <a:t>dažādiem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materiāliem</a:t>
            </a:r>
            <a:r>
              <a:rPr lang="en-GB" dirty="0">
                <a:effectLst/>
                <a:latin typeface="Times New Roman" panose="02020603050405020304" pitchFamily="18" charset="0"/>
                <a:cs typeface="Times New Roman" panose="02020603050405020304" pitchFamily="18" charset="0"/>
              </a:rPr>
              <a:t> – </a:t>
            </a:r>
            <a:r>
              <a:rPr lang="en-GB" dirty="0" err="1">
                <a:effectLst/>
                <a:latin typeface="Times New Roman" panose="02020603050405020304" pitchFamily="18" charset="0"/>
                <a:cs typeface="Times New Roman" panose="02020603050405020304" pitchFamily="18" charset="0"/>
              </a:rPr>
              <a:t>stikla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koka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plastmasas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papīra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akmens</a:t>
            </a:r>
            <a:r>
              <a:rPr lang="en-GB" dirty="0">
                <a:effectLst/>
                <a:latin typeface="Times New Roman" panose="02020603050405020304" pitchFamily="18" charset="0"/>
                <a:cs typeface="Times New Roman" panose="02020603050405020304" pitchFamily="18" charset="0"/>
              </a:rPr>
              <a:t> – </a:t>
            </a:r>
            <a:r>
              <a:rPr lang="en-GB" dirty="0" err="1">
                <a:effectLst/>
                <a:latin typeface="Times New Roman" panose="02020603050405020304" pitchFamily="18" charset="0"/>
                <a:cs typeface="Times New Roman" panose="02020603050405020304" pitchFamily="18" charset="0"/>
              </a:rPr>
              <a:t>izgatavotu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priekšmetu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īpašības</a:t>
            </a:r>
            <a:r>
              <a:rPr lang="en-GB" dirty="0">
                <a:effectLst/>
                <a:latin typeface="Times New Roman" panose="02020603050405020304" pitchFamily="18" charset="0"/>
                <a:cs typeface="Times New Roman" panose="02020603050405020304" pitchFamily="18" charset="0"/>
              </a:rPr>
              <a:t> un to </a:t>
            </a:r>
            <a:r>
              <a:rPr lang="en-GB" dirty="0" err="1">
                <a:effectLst/>
                <a:latin typeface="Times New Roman" panose="02020603050405020304" pitchFamily="18" charset="0"/>
                <a:cs typeface="Times New Roman" panose="02020603050405020304" pitchFamily="18" charset="0"/>
              </a:rPr>
              <a:t>izmantošanas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iespējas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novēro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debess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ķermeņus</a:t>
            </a:r>
            <a:r>
              <a:rPr lang="en-GB" dirty="0">
                <a:effectLst/>
                <a:latin typeface="Times New Roman" panose="02020603050405020304" pitchFamily="18" charset="0"/>
                <a:cs typeface="Times New Roman" panose="02020603050405020304" pitchFamily="18" charset="0"/>
              </a:rPr>
              <a:t> un to </a:t>
            </a:r>
            <a:r>
              <a:rPr lang="en-GB" dirty="0" err="1">
                <a:effectLst/>
                <a:latin typeface="Times New Roman" panose="02020603050405020304" pitchFamily="18" charset="0"/>
                <a:cs typeface="Times New Roman" panose="02020603050405020304" pitchFamily="18" charset="0"/>
              </a:rPr>
              <a:t>kustību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novēro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zemes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virsmas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dažādību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līdzena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nelīdzena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tuvākajā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apkārtnē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stāsta</a:t>
            </a:r>
            <a:r>
              <a:rPr lang="en-GB" dirty="0">
                <a:effectLst/>
                <a:latin typeface="Times New Roman" panose="02020603050405020304" pitchFamily="18" charset="0"/>
                <a:cs typeface="Times New Roman" panose="02020603050405020304" pitchFamily="18" charset="0"/>
              </a:rPr>
              <a:t> par </a:t>
            </a:r>
            <a:r>
              <a:rPr lang="en-GB" dirty="0" err="1">
                <a:effectLst/>
                <a:latin typeface="Times New Roman" panose="02020603050405020304" pitchFamily="18" charset="0"/>
                <a:cs typeface="Times New Roman" panose="02020603050405020304" pitchFamily="18" charset="0"/>
              </a:rPr>
              <a:t>novērotajām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pārmaiņām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dabā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mainoties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gadalaikiem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diennaktij</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laikapstākļiem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saprot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drošas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uzvedības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pamatus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saskarsmē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dzīvniekiem</a:t>
            </a:r>
            <a:r>
              <a:rPr lang="en-GB" dirty="0">
                <a:effectLst/>
                <a:latin typeface="Times New Roman" panose="02020603050405020304" pitchFamily="18" charset="0"/>
                <a:cs typeface="Times New Roman" panose="02020603050405020304" pitchFamily="18" charset="0"/>
              </a:rPr>
              <a:t> (tai </a:t>
            </a:r>
            <a:r>
              <a:rPr lang="en-GB" dirty="0" err="1">
                <a:effectLst/>
                <a:latin typeface="Times New Roman" panose="02020603050405020304" pitchFamily="18" charset="0"/>
                <a:cs typeface="Times New Roman" panose="02020603050405020304" pitchFamily="18" charset="0"/>
              </a:rPr>
              <a:t>skaitā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kukaiņiem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augiem</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sēnēm</a:t>
            </a:r>
            <a:r>
              <a:rPr lang="en-GB" dirty="0">
                <a:effectLst/>
                <a:latin typeface="Times New Roman" panose="02020603050405020304" pitchFamily="18" charset="0"/>
                <a:cs typeface="Times New Roman" panose="02020603050405020304" pitchFamily="18" charset="0"/>
              </a:rPr>
              <a:t> (tai </a:t>
            </a:r>
            <a:r>
              <a:rPr lang="en-GB" dirty="0" err="1">
                <a:effectLst/>
                <a:latin typeface="Times New Roman" panose="02020603050405020304" pitchFamily="18" charset="0"/>
                <a:cs typeface="Times New Roman" panose="02020603050405020304" pitchFamily="18" charset="0"/>
              </a:rPr>
              <a:t>skaitā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nepazīstamiem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saprot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jāsaudzē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daba</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tās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resursi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iesaistās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tuvākās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apkārtnes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sakopšanas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darbos</a:t>
            </a:r>
            <a:r>
              <a:rPr lang="en-GB" dirty="0">
                <a:effectLst/>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54574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1" y="165100"/>
            <a:ext cx="9169400" cy="876300"/>
          </a:xfrm>
        </p:spPr>
        <p:txBody>
          <a:bodyPr/>
          <a:lstStyle/>
          <a:p>
            <a:r>
              <a:rPr lang="en-GB" b="1" dirty="0" err="1">
                <a:effectLst/>
                <a:latin typeface="Times New Roman" panose="02020603050405020304" pitchFamily="18" charset="0"/>
                <a:cs typeface="Times New Roman" panose="02020603050405020304" pitchFamily="18" charset="0"/>
              </a:rPr>
              <a:t>matemātikas</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mācību</a:t>
            </a:r>
            <a:r>
              <a:rPr lang="en-GB" b="1" dirty="0">
                <a:effectLst/>
                <a:latin typeface="Times New Roman" panose="02020603050405020304" pitchFamily="18" charset="0"/>
                <a:cs typeface="Times New Roman" panose="02020603050405020304" pitchFamily="18" charset="0"/>
              </a:rPr>
              <a:t> </a:t>
            </a:r>
            <a:r>
              <a:rPr lang="en-GB" b="1" dirty="0" err="1" smtClean="0">
                <a:effectLst/>
                <a:latin typeface="Times New Roman" panose="02020603050405020304" pitchFamily="18" charset="0"/>
                <a:cs typeface="Times New Roman" panose="02020603050405020304" pitchFamily="18" charset="0"/>
              </a:rPr>
              <a:t>jom</a:t>
            </a:r>
            <a:r>
              <a:rPr lang="lv-LV" b="1" dirty="0" smtClean="0">
                <a:effectLst/>
                <a:latin typeface="Times New Roman" panose="02020603050405020304" pitchFamily="18" charset="0"/>
                <a:cs typeface="Times New Roman" panose="02020603050405020304" pitchFamily="18" charset="0"/>
              </a:rPr>
              <a:t>a</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3600" y="1181100"/>
            <a:ext cx="10464800" cy="5359400"/>
          </a:xfrm>
        </p:spPr>
        <p:txBody>
          <a:bodyPr/>
          <a:lstStyle/>
          <a:p>
            <a:r>
              <a:rPr lang="en-GB" dirty="0" err="1" smtClean="0">
                <a:effectLst/>
                <a:latin typeface="Times New Roman" panose="02020603050405020304" pitchFamily="18" charset="0"/>
                <a:cs typeface="Times New Roman" panose="02020603050405020304" pitchFamily="18" charset="0"/>
              </a:rPr>
              <a:t>matemātikas</a:t>
            </a:r>
            <a:r>
              <a:rPr lang="en-GB" dirty="0" smtClean="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mācību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jomā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bērns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darbojoties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nosaka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skaitļa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sastāvu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desmit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apjomā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veido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skaitļa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sastāva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dažādas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variācijas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izsaka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pieņēmumu</a:t>
            </a:r>
            <a:r>
              <a:rPr lang="en-GB" dirty="0">
                <a:effectLst/>
                <a:latin typeface="Times New Roman" panose="02020603050405020304" pitchFamily="18" charset="0"/>
                <a:cs typeface="Times New Roman" panose="02020603050405020304" pitchFamily="18" charset="0"/>
              </a:rPr>
              <a:t> par </a:t>
            </a:r>
            <a:r>
              <a:rPr lang="en-GB" dirty="0" err="1">
                <a:effectLst/>
                <a:latin typeface="Times New Roman" panose="02020603050405020304" pitchFamily="18" charset="0"/>
                <a:cs typeface="Times New Roman" panose="02020603050405020304" pitchFamily="18" charset="0"/>
              </a:rPr>
              <a:t>skaitu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attēlos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priekšmetu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kopās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skaitot</a:t>
            </a:r>
            <a:r>
              <a:rPr lang="en-GB" dirty="0">
                <a:effectLst/>
                <a:latin typeface="Times New Roman" panose="02020603050405020304" pitchFamily="18" charset="0"/>
                <a:cs typeface="Times New Roman" panose="02020603050405020304" pitchFamily="18" charset="0"/>
              </a:rPr>
              <a:t> to </a:t>
            </a:r>
            <a:r>
              <a:rPr lang="en-GB" dirty="0" err="1">
                <a:effectLst/>
                <a:latin typeface="Times New Roman" panose="02020603050405020304" pitchFamily="18" charset="0"/>
                <a:cs typeface="Times New Roman" panose="02020603050405020304" pitchFamily="18" charset="0"/>
              </a:rPr>
              <a:t>pārbauda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skaitu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apzīmē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tam </a:t>
            </a:r>
            <a:r>
              <a:rPr lang="en-GB" dirty="0" err="1">
                <a:effectLst/>
                <a:latin typeface="Times New Roman" panose="02020603050405020304" pitchFamily="18" charset="0"/>
                <a:cs typeface="Times New Roman" panose="02020603050405020304" pitchFamily="18" charset="0"/>
              </a:rPr>
              <a:t>atbilstošu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ciparu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raksta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ciparus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nosacītiem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mēriem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nosaka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garumu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platību</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ietilpību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lineālu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mēra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garumu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izzina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ģeometriskas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figūras</a:t>
            </a:r>
            <a:r>
              <a:rPr lang="en-GB" dirty="0">
                <a:effectLst/>
                <a:latin typeface="Times New Roman" panose="02020603050405020304" pitchFamily="18" charset="0"/>
                <a:cs typeface="Times New Roman" panose="02020603050405020304" pitchFamily="18" charset="0"/>
              </a:rPr>
              <a:t>, tai </a:t>
            </a:r>
            <a:r>
              <a:rPr lang="en-GB" dirty="0" err="1">
                <a:effectLst/>
                <a:latin typeface="Times New Roman" panose="02020603050405020304" pitchFamily="18" charset="0"/>
                <a:cs typeface="Times New Roman" panose="02020603050405020304" pitchFamily="18" charset="0"/>
              </a:rPr>
              <a:t>skaitā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telpiskus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ķermeņus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raksturo</a:t>
            </a:r>
            <a:r>
              <a:rPr lang="en-GB" dirty="0">
                <a:effectLst/>
                <a:latin typeface="Times New Roman" panose="02020603050405020304" pitchFamily="18" charset="0"/>
                <a:cs typeface="Times New Roman" panose="02020603050405020304" pitchFamily="18" charset="0"/>
              </a:rPr>
              <a:t> to </a:t>
            </a:r>
            <a:r>
              <a:rPr lang="en-GB" dirty="0" err="1">
                <a:effectLst/>
                <a:latin typeface="Times New Roman" panose="02020603050405020304" pitchFamily="18" charset="0"/>
                <a:cs typeface="Times New Roman" panose="02020603050405020304" pitchFamily="18" charset="0"/>
              </a:rPr>
              <a:t>formu</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saista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pazīstamiem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objektiem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šķiro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priekšmetus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pēc</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vairākām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pazīmēm</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salīdzina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pēc</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skaita</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lieluma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lietojot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vārdus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vairāk</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mazāk</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lielāks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mazāks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nosauc</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objektu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atrašanās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vietu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telpā</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plaknē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lietojot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vārdus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virs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zem</a:t>
            </a:r>
            <a:r>
              <a:rPr lang="en-GB" dirty="0">
                <a:effectLst/>
                <a:latin typeface="Times New Roman" panose="02020603050405020304" pitchFamily="18" charset="0"/>
                <a:cs typeface="Times New Roman" panose="02020603050405020304" pitchFamily="18" charset="0"/>
              </a:rPr>
              <a:t>", "pie", "</a:t>
            </a:r>
            <a:r>
              <a:rPr lang="en-GB" dirty="0" err="1">
                <a:effectLst/>
                <a:latin typeface="Times New Roman" panose="02020603050405020304" pitchFamily="18" charset="0"/>
                <a:cs typeface="Times New Roman" panose="02020603050405020304" pitchFamily="18" charset="0"/>
              </a:rPr>
              <a:t>aiz</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blakus</a:t>
            </a:r>
            <a:r>
              <a:rPr lang="en-GB" dirty="0">
                <a:effectLst/>
                <a:latin typeface="Times New Roman" panose="02020603050405020304" pitchFamily="18" charset="0"/>
                <a:cs typeface="Times New Roman" panose="02020603050405020304" pitchFamily="18" charset="0"/>
              </a:rPr>
              <a:t>", "pa </a:t>
            </a:r>
            <a:r>
              <a:rPr lang="en-GB" dirty="0" err="1">
                <a:effectLst/>
                <a:latin typeface="Times New Roman" panose="02020603050405020304" pitchFamily="18" charset="0"/>
                <a:cs typeface="Times New Roman" panose="02020603050405020304" pitchFamily="18" charset="0"/>
              </a:rPr>
              <a:t>labi</a:t>
            </a:r>
            <a:r>
              <a:rPr lang="en-GB" dirty="0">
                <a:effectLst/>
                <a:latin typeface="Times New Roman" panose="02020603050405020304" pitchFamily="18" charset="0"/>
                <a:cs typeface="Times New Roman" panose="02020603050405020304" pitchFamily="18" charset="0"/>
              </a:rPr>
              <a:t>", "pa </a:t>
            </a:r>
            <a:r>
              <a:rPr lang="en-GB" dirty="0" err="1">
                <a:effectLst/>
                <a:latin typeface="Times New Roman" panose="02020603050405020304" pitchFamily="18" charset="0"/>
                <a:cs typeface="Times New Roman" panose="02020603050405020304" pitchFamily="18" charset="0"/>
              </a:rPr>
              <a:t>kreisi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radoši</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atbilstoši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noteiktam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nosacījumam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veido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ritmiskas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rindas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sakārtojumus</a:t>
            </a:r>
            <a:r>
              <a:rPr lang="en-GB" dirty="0">
                <a:effectLst/>
                <a:latin typeface="Times New Roman" panose="02020603050405020304" pitchFamily="18" charset="0"/>
                <a:cs typeface="Times New Roman" panose="02020603050405020304" pitchFamily="18" charset="0"/>
              </a:rPr>
              <a:t> no </a:t>
            </a:r>
            <a:r>
              <a:rPr lang="en-GB" dirty="0" err="1">
                <a:effectLst/>
                <a:latin typeface="Times New Roman" panose="02020603050405020304" pitchFamily="18" charset="0"/>
                <a:cs typeface="Times New Roman" panose="02020603050405020304" pitchFamily="18" charset="0"/>
              </a:rPr>
              <a:t>priekšmetiem</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ģeometriskām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figūrām</a:t>
            </a:r>
            <a:r>
              <a:rPr lang="en-GB" dirty="0">
                <a:effectLst/>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330439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1" y="127000"/>
            <a:ext cx="9309100" cy="774700"/>
          </a:xfrm>
        </p:spPr>
        <p:txBody>
          <a:bodyPr/>
          <a:lstStyle/>
          <a:p>
            <a:r>
              <a:rPr lang="en-GB" b="1" dirty="0" err="1">
                <a:effectLst/>
                <a:latin typeface="Times New Roman" panose="02020603050405020304" pitchFamily="18" charset="0"/>
                <a:cs typeface="Times New Roman" panose="02020603050405020304" pitchFamily="18" charset="0"/>
              </a:rPr>
              <a:t>tehnoloģiju</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mācību</a:t>
            </a:r>
            <a:r>
              <a:rPr lang="en-GB" b="1" dirty="0">
                <a:effectLst/>
                <a:latin typeface="Times New Roman" panose="02020603050405020304" pitchFamily="18" charset="0"/>
                <a:cs typeface="Times New Roman" panose="02020603050405020304" pitchFamily="18" charset="0"/>
              </a:rPr>
              <a:t> </a:t>
            </a:r>
            <a:r>
              <a:rPr lang="en-GB" b="1" dirty="0" err="1" smtClean="0">
                <a:effectLst/>
                <a:latin typeface="Times New Roman" panose="02020603050405020304" pitchFamily="18" charset="0"/>
                <a:cs typeface="Times New Roman" panose="02020603050405020304" pitchFamily="18" charset="0"/>
              </a:rPr>
              <a:t>jom</a:t>
            </a:r>
            <a:r>
              <a:rPr lang="lv-LV" b="1" dirty="0" smtClean="0">
                <a:effectLst/>
                <a:latin typeface="Times New Roman" panose="02020603050405020304" pitchFamily="18" charset="0"/>
                <a:cs typeface="Times New Roman" panose="02020603050405020304" pitchFamily="18" charset="0"/>
              </a:rPr>
              <a:t>a</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12800" y="1066800"/>
            <a:ext cx="10234611" cy="4724401"/>
          </a:xfrm>
        </p:spPr>
        <p:txBody>
          <a:bodyPr/>
          <a:lstStyle/>
          <a:p>
            <a:r>
              <a:rPr lang="en-GB" dirty="0" smtClean="0">
                <a:effectLst/>
              </a:rPr>
              <a:t> </a:t>
            </a:r>
            <a:r>
              <a:rPr lang="en-GB" dirty="0" err="1">
                <a:effectLst/>
                <a:latin typeface="Times New Roman" panose="02020603050405020304" pitchFamily="18" charset="0"/>
                <a:cs typeface="Times New Roman" panose="02020603050405020304" pitchFamily="18" charset="0"/>
              </a:rPr>
              <a:t>tehnoloģiju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mācību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jomā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bērns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stāsta</a:t>
            </a:r>
            <a:r>
              <a:rPr lang="en-GB" dirty="0">
                <a:effectLst/>
                <a:latin typeface="Times New Roman" panose="02020603050405020304" pitchFamily="18" charset="0"/>
                <a:cs typeface="Times New Roman" panose="02020603050405020304" pitchFamily="18" charset="0"/>
              </a:rPr>
              <a:t> par </a:t>
            </a:r>
            <a:r>
              <a:rPr lang="en-GB" dirty="0" err="1">
                <a:effectLst/>
                <a:latin typeface="Times New Roman" panose="02020603050405020304" pitchFamily="18" charset="0"/>
                <a:cs typeface="Times New Roman" panose="02020603050405020304" pitchFamily="18" charset="0"/>
              </a:rPr>
              <a:t>sava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darba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ieceri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plāno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savas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ieceres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īstenošanas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soļus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izvēlas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nepieciešamos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materiālus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īsteno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ieceri</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novērtē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rezultātu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apgūst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dažādas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tehnikas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paņēmienus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drošības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noteikumus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materiālu</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instrumentu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izmantošanā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savas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ieceres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īstenošanai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veido</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savieno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detaļas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iegūstot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sev</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vēlamo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formu</a:t>
            </a:r>
            <a:r>
              <a:rPr lang="en-GB" dirty="0">
                <a:effectLst/>
                <a:latin typeface="Times New Roman" panose="02020603050405020304" pitchFamily="18" charset="0"/>
                <a:cs typeface="Times New Roman" panose="02020603050405020304" pitchFamily="18" charset="0"/>
              </a:rPr>
              <a:t> no </a:t>
            </a:r>
            <a:r>
              <a:rPr lang="en-GB" dirty="0" err="1">
                <a:effectLst/>
                <a:latin typeface="Times New Roman" panose="02020603050405020304" pitchFamily="18" charset="0"/>
                <a:cs typeface="Times New Roman" panose="02020603050405020304" pitchFamily="18" charset="0"/>
              </a:rPr>
              <a:t>piedāvātajiem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vai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izvēlētajiem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materiāliem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tur</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pareizā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satvērienā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lieto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rakstāmpiederumus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darbarīkus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piedalās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vienkāršu</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veselīgu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ēdienu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pagatavošanā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iepazīstot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veselīga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uztura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nozīmi</a:t>
            </a:r>
            <a:r>
              <a:rPr lang="en-GB" dirty="0">
                <a:effectLst/>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3269066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0" y="177800"/>
            <a:ext cx="9347200" cy="812800"/>
          </a:xfrm>
        </p:spPr>
        <p:txBody>
          <a:bodyPr>
            <a:normAutofit fontScale="90000"/>
          </a:bodyPr>
          <a:lstStyle/>
          <a:p>
            <a:r>
              <a:rPr lang="en-GB" b="1" dirty="0" err="1">
                <a:effectLst/>
                <a:latin typeface="Times New Roman" panose="02020603050405020304" pitchFamily="18" charset="0"/>
                <a:cs typeface="Times New Roman" panose="02020603050405020304" pitchFamily="18" charset="0"/>
              </a:rPr>
              <a:t>veselības</a:t>
            </a:r>
            <a:r>
              <a:rPr lang="en-GB" b="1" dirty="0">
                <a:effectLst/>
                <a:latin typeface="Times New Roman" panose="02020603050405020304" pitchFamily="18" charset="0"/>
                <a:cs typeface="Times New Roman" panose="02020603050405020304" pitchFamily="18" charset="0"/>
              </a:rPr>
              <a:t> un </a:t>
            </a:r>
            <a:r>
              <a:rPr lang="en-GB" b="1" dirty="0" err="1">
                <a:effectLst/>
                <a:latin typeface="Times New Roman" panose="02020603050405020304" pitchFamily="18" charset="0"/>
                <a:cs typeface="Times New Roman" panose="02020603050405020304" pitchFamily="18" charset="0"/>
              </a:rPr>
              <a:t>fiziskās</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aktivitātes</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mācību</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jomā</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7400" y="1244600"/>
            <a:ext cx="10260011" cy="5257800"/>
          </a:xfrm>
        </p:spPr>
        <p:txBody>
          <a:bodyPr/>
          <a:lstStyle/>
          <a:p>
            <a:r>
              <a:rPr lang="en-GB" dirty="0" err="1">
                <a:effectLst/>
                <a:latin typeface="Times New Roman" panose="02020603050405020304" pitchFamily="18" charset="0"/>
                <a:cs typeface="Times New Roman" panose="02020603050405020304" pitchFamily="18" charset="0"/>
              </a:rPr>
              <a:t>veselības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fiziskās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aktivitātes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mācību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jomā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bērns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prieku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iesaistās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nodarbībās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telpās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ārā</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veido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veselīga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dzīvesveida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ieradumus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apzinoties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riskus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veselībai</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mācoties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tos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novērst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sev</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citiem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drošā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veidā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pārvietojas</a:t>
            </a:r>
            <a:r>
              <a:rPr lang="en-GB" dirty="0">
                <a:effectLst/>
                <a:latin typeface="Times New Roman" panose="02020603050405020304" pitchFamily="18" charset="0"/>
                <a:cs typeface="Times New Roman" panose="02020603050405020304" pitchFamily="18" charset="0"/>
              </a:rPr>
              <a:t> pa </a:t>
            </a:r>
            <a:r>
              <a:rPr lang="en-GB" dirty="0" err="1">
                <a:effectLst/>
                <a:latin typeface="Times New Roman" panose="02020603050405020304" pitchFamily="18" charset="0"/>
                <a:cs typeface="Times New Roman" panose="02020603050405020304" pitchFamily="18" charset="0"/>
              </a:rPr>
              <a:t>dažādām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šķēršļu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joslām</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piedalās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kustību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rotaļās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apvienojot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soļošanu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skriešanu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rāpošanu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rāpšanos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notur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līdzsvaru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pārvieto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priekšmetus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pārvar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šķēršļus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izvēloties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darbības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veidu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atbilstoši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situācijai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daudzveidīgi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izmanto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sīkās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motorikas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prasmes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apzinās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savu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dzimumu</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ķermeņa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neaizskaramību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ikdienā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regulāri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ievēro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personīgo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higiēnu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stāsta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kādi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individuālie</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aizsardzības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līdzekļi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jālieto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dažādās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kustību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aktivitātēs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piemēram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pārvietojoties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velosipēdu</a:t>
            </a:r>
            <a:r>
              <a:rPr lang="en-GB" dirty="0">
                <a:effectLst/>
              </a:rPr>
              <a:t>.</a:t>
            </a:r>
          </a:p>
        </p:txBody>
      </p:sp>
    </p:spTree>
    <p:extLst>
      <p:ext uri="{BB962C8B-B14F-4D97-AF65-F5344CB8AC3E}">
        <p14:creationId xmlns:p14="http://schemas.microsoft.com/office/powerpoint/2010/main" val="651321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279400"/>
            <a:ext cx="9310689" cy="1003300"/>
          </a:xfrm>
        </p:spPr>
        <p:txBody>
          <a:bodyPr>
            <a:normAutofit fontScale="90000"/>
          </a:bodyPr>
          <a:lstStyle/>
          <a:p>
            <a:r>
              <a:rPr lang="en-GB" dirty="0">
                <a:effectLst/>
                <a:latin typeface="Times New Roman" panose="02020603050405020304" pitchFamily="18" charset="0"/>
                <a:cs typeface="Times New Roman" panose="02020603050405020304" pitchFamily="18" charset="0"/>
              </a:rPr>
              <a:t>Lai </a:t>
            </a:r>
            <a:r>
              <a:rPr lang="en-GB" dirty="0" err="1">
                <a:effectLst/>
                <a:latin typeface="Times New Roman" panose="02020603050405020304" pitchFamily="18" charset="0"/>
                <a:cs typeface="Times New Roman" panose="02020603050405020304" pitchFamily="18" charset="0"/>
              </a:rPr>
              <a:t>sasniegtu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plānotos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rezultātus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tiek</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īstenota</a:t>
            </a:r>
            <a:r>
              <a:rPr lang="en-GB" dirty="0">
                <a:effectLst/>
                <a:latin typeface="Times New Roman" panose="02020603050405020304" pitchFamily="18" charset="0"/>
                <a:cs typeface="Times New Roman" panose="02020603050405020304" pitchFamily="18" charset="0"/>
              </a:rPr>
              <a:t>:</a:t>
            </a:r>
            <a:br>
              <a:rPr lang="en-GB" dirty="0">
                <a:effectLst/>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700" y="1155700"/>
            <a:ext cx="10145711" cy="4635501"/>
          </a:xfrm>
        </p:spPr>
        <p:txBody>
          <a:bodyPr>
            <a:normAutofit lnSpcReduction="10000"/>
          </a:bodyPr>
          <a:lstStyle/>
          <a:p>
            <a:r>
              <a:rPr lang="en-GB" dirty="0" smtClean="0">
                <a:effectLst/>
              </a:rPr>
              <a:t> </a:t>
            </a:r>
            <a:r>
              <a:rPr lang="en-GB" sz="3500" dirty="0">
                <a:effectLst/>
                <a:latin typeface="Times New Roman" panose="02020603050405020304" pitchFamily="18" charset="0"/>
                <a:cs typeface="Times New Roman" panose="02020603050405020304" pitchFamily="18" charset="0"/>
              </a:rPr>
              <a:t>visas </a:t>
            </a:r>
            <a:r>
              <a:rPr lang="en-GB" sz="3500" dirty="0" err="1">
                <a:effectLst/>
                <a:latin typeface="Times New Roman" panose="02020603050405020304" pitchFamily="18" charset="0"/>
                <a:cs typeface="Times New Roman" panose="02020603050405020304" pitchFamily="18" charset="0"/>
              </a:rPr>
              <a:t>dienas</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garumā</a:t>
            </a:r>
            <a:r>
              <a:rPr lang="en-GB" sz="3500" dirty="0">
                <a:effectLst/>
                <a:latin typeface="Times New Roman" panose="02020603050405020304" pitchFamily="18" charset="0"/>
                <a:cs typeface="Times New Roman" panose="02020603050405020304" pitchFamily="18" charset="0"/>
              </a:rPr>
              <a:t>;</a:t>
            </a:r>
          </a:p>
          <a:p>
            <a:r>
              <a:rPr lang="en-GB" sz="3500" dirty="0" err="1" smtClean="0">
                <a:effectLst/>
                <a:latin typeface="Times New Roman" panose="02020603050405020304" pitchFamily="18" charset="0"/>
                <a:cs typeface="Times New Roman" panose="02020603050405020304" pitchFamily="18" charset="0"/>
              </a:rPr>
              <a:t>telpās</a:t>
            </a:r>
            <a:r>
              <a:rPr lang="en-GB" sz="3500" dirty="0" smtClean="0">
                <a:effectLst/>
                <a:latin typeface="Times New Roman" panose="02020603050405020304" pitchFamily="18" charset="0"/>
                <a:cs typeface="Times New Roman" panose="02020603050405020304" pitchFamily="18" charset="0"/>
              </a:rPr>
              <a:t> </a:t>
            </a:r>
            <a:r>
              <a:rPr lang="en-GB" sz="3500" dirty="0">
                <a:effectLst/>
                <a:latin typeface="Times New Roman" panose="02020603050405020304" pitchFamily="18" charset="0"/>
                <a:cs typeface="Times New Roman" panose="02020603050405020304" pitchFamily="18" charset="0"/>
              </a:rPr>
              <a:t>un </a:t>
            </a:r>
            <a:r>
              <a:rPr lang="en-GB" sz="3500" dirty="0" err="1">
                <a:effectLst/>
                <a:latin typeface="Times New Roman" panose="02020603050405020304" pitchFamily="18" charset="0"/>
                <a:cs typeface="Times New Roman" panose="02020603050405020304" pitchFamily="18" charset="0"/>
              </a:rPr>
              <a:t>ārā</a:t>
            </a:r>
            <a:r>
              <a:rPr lang="en-GB" sz="3500" dirty="0">
                <a:effectLst/>
                <a:latin typeface="Times New Roman" panose="02020603050405020304" pitchFamily="18" charset="0"/>
                <a:cs typeface="Times New Roman" panose="02020603050405020304" pitchFamily="18" charset="0"/>
              </a:rPr>
              <a:t>;</a:t>
            </a:r>
          </a:p>
          <a:p>
            <a:r>
              <a:rPr lang="en-GB" sz="3500" dirty="0" smtClean="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ietverot</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bērna</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brīvu</a:t>
            </a:r>
            <a:r>
              <a:rPr lang="en-GB" sz="3500" dirty="0">
                <a:effectLst/>
                <a:latin typeface="Times New Roman" panose="02020603050405020304" pitchFamily="18" charset="0"/>
                <a:cs typeface="Times New Roman" panose="02020603050405020304" pitchFamily="18" charset="0"/>
              </a:rPr>
              <a:t> un </a:t>
            </a:r>
            <a:r>
              <a:rPr lang="en-GB" sz="3500" dirty="0" err="1">
                <a:effectLst/>
                <a:latin typeface="Times New Roman" panose="02020603050405020304" pitchFamily="18" charset="0"/>
                <a:cs typeface="Times New Roman" panose="02020603050405020304" pitchFamily="18" charset="0"/>
              </a:rPr>
              <a:t>patstāvīgu</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rotaļāšanos</a:t>
            </a:r>
            <a:r>
              <a:rPr lang="en-GB" sz="3500" dirty="0">
                <a:effectLst/>
                <a:latin typeface="Times New Roman" panose="02020603050405020304" pitchFamily="18" charset="0"/>
                <a:cs typeface="Times New Roman" panose="02020603050405020304" pitchFamily="18" charset="0"/>
              </a:rPr>
              <a:t> un </a:t>
            </a:r>
            <a:r>
              <a:rPr lang="en-GB" sz="3500" dirty="0" err="1">
                <a:effectLst/>
                <a:latin typeface="Times New Roman" panose="02020603050405020304" pitchFamily="18" charset="0"/>
                <a:cs typeface="Times New Roman" panose="02020603050405020304" pitchFamily="18" charset="0"/>
              </a:rPr>
              <a:t>pedagoga</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mērķtiecīgi</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organizētu</a:t>
            </a:r>
            <a:r>
              <a:rPr lang="en-GB" sz="3500" dirty="0">
                <a:effectLst/>
                <a:latin typeface="Times New Roman" panose="02020603050405020304" pitchFamily="18" charset="0"/>
                <a:cs typeface="Times New Roman" panose="02020603050405020304" pitchFamily="18" charset="0"/>
              </a:rPr>
              <a:t> un </a:t>
            </a:r>
            <a:r>
              <a:rPr lang="en-GB" sz="3500" dirty="0" err="1">
                <a:effectLst/>
                <a:latin typeface="Times New Roman" panose="02020603050405020304" pitchFamily="18" charset="0"/>
                <a:cs typeface="Times New Roman" panose="02020603050405020304" pitchFamily="18" charset="0"/>
              </a:rPr>
              <a:t>netieši</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vadītu</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mācīšanos</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rotaļdarbībā</a:t>
            </a:r>
            <a:r>
              <a:rPr lang="en-GB" sz="3500" dirty="0">
                <a:effectLst/>
                <a:latin typeface="Times New Roman" panose="02020603050405020304" pitchFamily="18" charset="0"/>
                <a:cs typeface="Times New Roman" panose="02020603050405020304" pitchFamily="18" charset="0"/>
              </a:rPr>
              <a:t>;</a:t>
            </a:r>
          </a:p>
          <a:p>
            <a:r>
              <a:rPr lang="en-GB" sz="3500" dirty="0" err="1" smtClean="0">
                <a:effectLst/>
                <a:latin typeface="Times New Roman" panose="02020603050405020304" pitchFamily="18" charset="0"/>
                <a:cs typeface="Times New Roman" panose="02020603050405020304" pitchFamily="18" charset="0"/>
              </a:rPr>
              <a:t>nodrošinot</a:t>
            </a:r>
            <a:r>
              <a:rPr lang="en-GB" sz="3500" dirty="0" smtClean="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vienmērīgu</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slodzi</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atpūtu</a:t>
            </a:r>
            <a:r>
              <a:rPr lang="en-GB" sz="3500" dirty="0">
                <a:effectLst/>
                <a:latin typeface="Times New Roman" panose="02020603050405020304" pitchFamily="18" charset="0"/>
                <a:cs typeface="Times New Roman" panose="02020603050405020304" pitchFamily="18" charset="0"/>
              </a:rPr>
              <a:t> un </a:t>
            </a:r>
            <a:r>
              <a:rPr lang="en-GB" sz="3500" dirty="0" err="1">
                <a:effectLst/>
                <a:latin typeface="Times New Roman" panose="02020603050405020304" pitchFamily="18" charset="0"/>
                <a:cs typeface="Times New Roman" panose="02020603050405020304" pitchFamily="18" charset="0"/>
              </a:rPr>
              <a:t>bērna</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darbošanos</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atbilstoši</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individuālajām</a:t>
            </a:r>
            <a:r>
              <a:rPr lang="en-GB" sz="3500" dirty="0">
                <a:effectLst/>
                <a:latin typeface="Times New Roman" panose="02020603050405020304" pitchFamily="18" charset="0"/>
                <a:cs typeface="Times New Roman" panose="02020603050405020304" pitchFamily="18" charset="0"/>
              </a:rPr>
              <a:t> </a:t>
            </a:r>
            <a:r>
              <a:rPr lang="en-GB" sz="3500" dirty="0" err="1">
                <a:effectLst/>
                <a:latin typeface="Times New Roman" panose="02020603050405020304" pitchFamily="18" charset="0"/>
                <a:cs typeface="Times New Roman" panose="02020603050405020304" pitchFamily="18" charset="0"/>
              </a:rPr>
              <a:t>spējām</a:t>
            </a:r>
            <a:r>
              <a:rPr lang="en-GB" sz="3500" dirty="0">
                <a:effectLst/>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28307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effectLst/>
                <a:latin typeface="Times New Roman" panose="02020603050405020304" pitchFamily="18" charset="0"/>
                <a:cs typeface="Times New Roman" panose="02020603050405020304" pitchFamily="18" charset="0"/>
              </a:rPr>
              <a:t>bērns</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mācās</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iedziļinoties</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Mācību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procesā</a:t>
            </a:r>
            <a:r>
              <a:rPr lang="en-GB" dirty="0">
                <a:effectLst/>
                <a:latin typeface="Times New Roman" panose="02020603050405020304" pitchFamily="18" charset="0"/>
                <a:cs typeface="Times New Roman" panose="02020603050405020304" pitchFamily="18" charset="0"/>
              </a:rPr>
              <a:t>:</a:t>
            </a:r>
          </a:p>
          <a:p>
            <a:r>
              <a:rPr lang="en-GB" dirty="0" smtClean="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tiek</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izvirzīti</a:t>
            </a:r>
            <a:r>
              <a:rPr lang="en-GB"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skaidri</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mācīšanās</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mērķi</a:t>
            </a:r>
            <a:r>
              <a:rPr lang="en-GB" b="1" dirty="0">
                <a:effectLst/>
                <a:latin typeface="Times New Roman" panose="02020603050405020304" pitchFamily="18" charset="0"/>
                <a:cs typeface="Times New Roman" panose="02020603050405020304" pitchFamily="18" charset="0"/>
              </a:rPr>
              <a:t> un </a:t>
            </a:r>
            <a:r>
              <a:rPr lang="en-GB" b="1" dirty="0" err="1">
                <a:effectLst/>
                <a:latin typeface="Times New Roman" panose="02020603050405020304" pitchFamily="18" charset="0"/>
                <a:cs typeface="Times New Roman" panose="02020603050405020304" pitchFamily="18" charset="0"/>
              </a:rPr>
              <a:t>sasniedzamie</a:t>
            </a:r>
            <a:r>
              <a:rPr lang="en-GB" b="1" dirty="0">
                <a:effectLst/>
                <a:latin typeface="Times New Roman" panose="02020603050405020304" pitchFamily="18" charset="0"/>
                <a:cs typeface="Times New Roman" panose="02020603050405020304" pitchFamily="18" charset="0"/>
              </a:rPr>
              <a:t> </a:t>
            </a:r>
            <a:r>
              <a:rPr lang="en-GB" b="1" dirty="0" err="1" smtClean="0">
                <a:effectLst/>
                <a:latin typeface="Times New Roman" panose="02020603050405020304" pitchFamily="18" charset="0"/>
                <a:cs typeface="Times New Roman" panose="02020603050405020304" pitchFamily="18" charset="0"/>
              </a:rPr>
              <a:t>rezultāti</a:t>
            </a:r>
            <a:r>
              <a:rPr lang="lv-LV" b="1" dirty="0" smtClean="0">
                <a:effectLst/>
                <a:latin typeface="Times New Roman" panose="02020603050405020304" pitchFamily="18" charset="0"/>
                <a:cs typeface="Times New Roman" panose="02020603050405020304" pitchFamily="18" charset="0"/>
              </a:rPr>
              <a:t> SR</a:t>
            </a:r>
            <a:r>
              <a:rPr lang="en-GB" dirty="0" smtClean="0">
                <a:effectLst/>
                <a:latin typeface="Times New Roman" panose="02020603050405020304" pitchFamily="18" charset="0"/>
                <a:cs typeface="Times New Roman" panose="02020603050405020304" pitchFamily="18" charset="0"/>
              </a:rPr>
              <a:t>;</a:t>
            </a:r>
            <a:endParaRPr lang="en-GB" dirty="0">
              <a:effectLst/>
              <a:latin typeface="Times New Roman" panose="02020603050405020304" pitchFamily="18" charset="0"/>
              <a:cs typeface="Times New Roman" panose="02020603050405020304" pitchFamily="18" charset="0"/>
            </a:endParaRPr>
          </a:p>
          <a:p>
            <a:r>
              <a:rPr lang="en-GB" dirty="0" smtClean="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tiek</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piedāvāti</a:t>
            </a:r>
            <a:r>
              <a:rPr lang="en-GB"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daudzveidīgi</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uzdevumi</a:t>
            </a:r>
            <a:r>
              <a:rPr lang="en-GB" b="1" dirty="0">
                <a:effectLst/>
                <a:latin typeface="Times New Roman" panose="02020603050405020304" pitchFamily="18" charset="0"/>
                <a:cs typeface="Times New Roman" panose="02020603050405020304" pitchFamily="18" charset="0"/>
              </a:rPr>
              <a:t> </a:t>
            </a:r>
            <a:r>
              <a:rPr lang="lv-LV" b="1" dirty="0" smtClean="0">
                <a:effectLst/>
                <a:latin typeface="Times New Roman" panose="02020603050405020304" pitchFamily="18" charset="0"/>
                <a:cs typeface="Times New Roman" panose="02020603050405020304" pitchFamily="18" charset="0"/>
              </a:rPr>
              <a:t>JU </a:t>
            </a:r>
            <a:r>
              <a:rPr lang="en-GB" dirty="0" smtClean="0">
                <a:effectLst/>
                <a:latin typeface="Times New Roman" panose="02020603050405020304" pitchFamily="18" charset="0"/>
                <a:cs typeface="Times New Roman" panose="02020603050405020304" pitchFamily="18" charset="0"/>
              </a:rPr>
              <a:t>un </a:t>
            </a:r>
            <a:r>
              <a:rPr lang="en-GB" b="1" dirty="0" err="1">
                <a:effectLst/>
                <a:latin typeface="Times New Roman" panose="02020603050405020304" pitchFamily="18" charset="0"/>
                <a:cs typeface="Times New Roman" panose="02020603050405020304" pitchFamily="18" charset="0"/>
              </a:rPr>
              <a:t>laiks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darbību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modelēšanai</a:t>
            </a:r>
            <a:r>
              <a:rPr lang="en-GB" dirty="0">
                <a:effectLst/>
                <a:latin typeface="Times New Roman" panose="02020603050405020304" pitchFamily="18" charset="0"/>
                <a:cs typeface="Times New Roman" panose="02020603050405020304" pitchFamily="18" charset="0"/>
              </a:rPr>
              <a:t>;</a:t>
            </a:r>
          </a:p>
          <a:p>
            <a:r>
              <a:rPr lang="en-GB" dirty="0" smtClean="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tiek</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nodrošināta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atbalstoša</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attīstoša</a:t>
            </a:r>
            <a:r>
              <a:rPr lang="en-GB"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atgriezeniskā</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saite</a:t>
            </a:r>
            <a:r>
              <a:rPr lang="en-GB" b="1" dirty="0">
                <a:effectLst/>
                <a:latin typeface="Times New Roman" panose="02020603050405020304" pitchFamily="18" charset="0"/>
                <a:cs typeface="Times New Roman" panose="02020603050405020304" pitchFamily="18" charset="0"/>
              </a:rPr>
              <a:t> </a:t>
            </a:r>
            <a:r>
              <a:rPr lang="en-GB" dirty="0">
                <a:effectLst/>
                <a:latin typeface="Times New Roman" panose="02020603050405020304" pitchFamily="18" charset="0"/>
                <a:cs typeface="Times New Roman" panose="02020603050405020304" pitchFamily="18" charset="0"/>
              </a:rPr>
              <a:t>un </a:t>
            </a:r>
            <a:r>
              <a:rPr lang="en-GB" dirty="0" err="1">
                <a:effectLst/>
                <a:latin typeface="Times New Roman" panose="02020603050405020304" pitchFamily="18" charset="0"/>
                <a:cs typeface="Times New Roman" panose="02020603050405020304" pitchFamily="18" charset="0"/>
              </a:rPr>
              <a:t>iespēja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bērnam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skaidrot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darbību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gaitu</a:t>
            </a:r>
            <a:r>
              <a:rPr lang="en-GB" dirty="0">
                <a:effectLst/>
                <a:latin typeface="Times New Roman" panose="02020603050405020304" pitchFamily="18" charset="0"/>
                <a:cs typeface="Times New Roman" panose="02020603050405020304" pitchFamily="18" charset="0"/>
              </a:rPr>
              <a:t> un </a:t>
            </a:r>
            <a:r>
              <a:rPr lang="en-GB" b="1" dirty="0" err="1">
                <a:effectLst/>
                <a:latin typeface="Times New Roman" panose="02020603050405020304" pitchFamily="18" charset="0"/>
                <a:cs typeface="Times New Roman" panose="02020603050405020304" pitchFamily="18" charset="0"/>
              </a:rPr>
              <a:t>domāt</a:t>
            </a:r>
            <a:r>
              <a:rPr lang="en-GB" b="1" dirty="0">
                <a:effectLst/>
                <a:latin typeface="Times New Roman" panose="02020603050405020304" pitchFamily="18" charset="0"/>
                <a:cs typeface="Times New Roman" panose="02020603050405020304" pitchFamily="18" charset="0"/>
              </a:rPr>
              <a:t> par </a:t>
            </a:r>
            <a:r>
              <a:rPr lang="en-GB" b="1" dirty="0" err="1">
                <a:effectLst/>
                <a:latin typeface="Times New Roman" panose="02020603050405020304" pitchFamily="18" charset="0"/>
                <a:cs typeface="Times New Roman" panose="02020603050405020304" pitchFamily="18" charset="0"/>
              </a:rPr>
              <a:t>savu</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mācīšanos</a:t>
            </a:r>
            <a:r>
              <a:rPr lang="en-GB" b="1" dirty="0">
                <a:effectLst/>
                <a:latin typeface="Times New Roman" panose="02020603050405020304" pitchFamily="18" charset="0"/>
                <a:cs typeface="Times New Roman" panose="02020603050405020304" pitchFamily="18" charset="0"/>
              </a:rPr>
              <a:t> un </a:t>
            </a:r>
            <a:r>
              <a:rPr lang="en-GB" b="1" dirty="0" err="1">
                <a:effectLst/>
                <a:latin typeface="Times New Roman" panose="02020603050405020304" pitchFamily="18" charset="0"/>
                <a:cs typeface="Times New Roman" panose="02020603050405020304" pitchFamily="18" charset="0"/>
              </a:rPr>
              <a:t>sasniegto</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rezultātu</a:t>
            </a:r>
            <a:r>
              <a:rPr lang="en-GB" b="1" dirty="0">
                <a:effectLst/>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3234989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740496" y="499872"/>
            <a:ext cx="10829712" cy="6091714"/>
          </a:xfrm>
          <a:prstGeom prst="rect">
            <a:avLst/>
          </a:prstGeom>
        </p:spPr>
      </p:pic>
    </p:spTree>
    <p:extLst>
      <p:ext uri="{BB962C8B-B14F-4D97-AF65-F5344CB8AC3E}">
        <p14:creationId xmlns:p14="http://schemas.microsoft.com/office/powerpoint/2010/main" val="353231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lv-LV" dirty="0" smtClean="0"/>
              <a:t>Materiāli atrodami interneta vietnē «Skola2030»</a:t>
            </a:r>
            <a:endParaRPr lang="en-GB" dirty="0"/>
          </a:p>
        </p:txBody>
      </p:sp>
    </p:spTree>
    <p:extLst>
      <p:ext uri="{BB962C8B-B14F-4D97-AF65-F5344CB8AC3E}">
        <p14:creationId xmlns:p14="http://schemas.microsoft.com/office/powerpoint/2010/main" val="1891241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4200" y="0"/>
            <a:ext cx="11277600" cy="6899389"/>
          </a:xfrm>
          <a:prstGeom prst="rect">
            <a:avLst/>
          </a:prstGeom>
        </p:spPr>
      </p:pic>
    </p:spTree>
    <p:extLst>
      <p:ext uri="{BB962C8B-B14F-4D97-AF65-F5344CB8AC3E}">
        <p14:creationId xmlns:p14="http://schemas.microsoft.com/office/powerpoint/2010/main" val="352893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27000"/>
            <a:ext cx="9905999" cy="2527300"/>
          </a:xfrm>
        </p:spPr>
        <p:txBody>
          <a:bodyPr>
            <a:normAutofit fontScale="90000"/>
          </a:bodyPr>
          <a:lstStyle/>
          <a:p>
            <a:r>
              <a:rPr lang="en-GB" b="1" dirty="0" err="1">
                <a:effectLst/>
              </a:rPr>
              <a:t>Ministru</a:t>
            </a:r>
            <a:r>
              <a:rPr lang="en-GB" b="1" dirty="0">
                <a:effectLst/>
              </a:rPr>
              <a:t> </a:t>
            </a:r>
            <a:r>
              <a:rPr lang="en-GB" b="1" dirty="0" err="1">
                <a:effectLst/>
              </a:rPr>
              <a:t>kabineta</a:t>
            </a:r>
            <a:r>
              <a:rPr lang="en-GB" b="1" dirty="0">
                <a:effectLst/>
              </a:rPr>
              <a:t> </a:t>
            </a:r>
            <a:r>
              <a:rPr lang="en-GB" b="1" dirty="0" err="1">
                <a:effectLst/>
              </a:rPr>
              <a:t>noteikumi</a:t>
            </a:r>
            <a:r>
              <a:rPr lang="en-GB" b="1" dirty="0">
                <a:effectLst/>
              </a:rPr>
              <a:t> Nr. 716</a:t>
            </a:r>
            <a:r>
              <a:rPr lang="en-GB" dirty="0">
                <a:effectLst/>
              </a:rPr>
              <a:t/>
            </a:r>
            <a:br>
              <a:rPr lang="en-GB" dirty="0">
                <a:effectLst/>
              </a:rPr>
            </a:br>
            <a:r>
              <a:rPr lang="en-GB" dirty="0">
                <a:effectLst/>
              </a:rPr>
              <a:t/>
            </a:r>
            <a:br>
              <a:rPr lang="en-GB" dirty="0">
                <a:effectLst/>
              </a:rPr>
            </a:br>
            <a:r>
              <a:rPr lang="en-GB" sz="2700" dirty="0" err="1">
                <a:effectLst/>
              </a:rPr>
              <a:t>Rīgā</a:t>
            </a:r>
            <a:r>
              <a:rPr lang="en-GB" sz="2700" dirty="0">
                <a:effectLst/>
              </a:rPr>
              <a:t> 2018. </a:t>
            </a:r>
            <a:r>
              <a:rPr lang="en-GB" sz="2700" dirty="0" err="1">
                <a:effectLst/>
              </a:rPr>
              <a:t>gada</a:t>
            </a:r>
            <a:r>
              <a:rPr lang="en-GB" sz="2700" dirty="0">
                <a:effectLst/>
              </a:rPr>
              <a:t> 21. </a:t>
            </a:r>
            <a:r>
              <a:rPr lang="en-GB" sz="2700" dirty="0" err="1">
                <a:effectLst/>
              </a:rPr>
              <a:t>novembrī</a:t>
            </a:r>
            <a:r>
              <a:rPr lang="en-GB" sz="2700" dirty="0">
                <a:effectLst/>
              </a:rPr>
              <a:t> (</a:t>
            </a:r>
            <a:r>
              <a:rPr lang="en-GB" sz="2700" dirty="0" err="1">
                <a:effectLst/>
              </a:rPr>
              <a:t>prot.</a:t>
            </a:r>
            <a:r>
              <a:rPr lang="en-GB" sz="2700" dirty="0">
                <a:effectLst/>
              </a:rPr>
              <a:t> Nr. 53 29. §)</a:t>
            </a:r>
            <a:br>
              <a:rPr lang="en-GB" sz="2700" dirty="0">
                <a:effectLst/>
              </a:rPr>
            </a:br>
            <a:r>
              <a:rPr lang="en-GB" sz="2700" u="sng" dirty="0" err="1">
                <a:effectLst/>
                <a:hlinkClick r:id="rId2"/>
              </a:rPr>
              <a:t>Noteikumi</a:t>
            </a:r>
            <a:r>
              <a:rPr lang="en-GB" sz="2700" u="sng" dirty="0">
                <a:effectLst/>
                <a:hlinkClick r:id="rId2"/>
              </a:rPr>
              <a:t> par </a:t>
            </a:r>
            <a:r>
              <a:rPr lang="en-GB" sz="2700" u="sng" dirty="0" err="1">
                <a:effectLst/>
                <a:hlinkClick r:id="rId2"/>
              </a:rPr>
              <a:t>valsts</a:t>
            </a:r>
            <a:r>
              <a:rPr lang="en-GB" sz="2700" u="sng" dirty="0">
                <a:effectLst/>
                <a:hlinkClick r:id="rId2"/>
              </a:rPr>
              <a:t> </a:t>
            </a:r>
            <a:r>
              <a:rPr lang="en-GB" sz="2700" u="sng" dirty="0" err="1">
                <a:effectLst/>
                <a:hlinkClick r:id="rId2"/>
              </a:rPr>
              <a:t>pirmsskolas</a:t>
            </a:r>
            <a:r>
              <a:rPr lang="en-GB" sz="2700" u="sng" dirty="0">
                <a:effectLst/>
                <a:hlinkClick r:id="rId2"/>
              </a:rPr>
              <a:t> </a:t>
            </a:r>
            <a:r>
              <a:rPr lang="en-GB" sz="2700" u="sng" dirty="0" err="1">
                <a:effectLst/>
                <a:hlinkClick r:id="rId2"/>
              </a:rPr>
              <a:t>izglītības</a:t>
            </a:r>
            <a:r>
              <a:rPr lang="en-GB" sz="2700" u="sng" dirty="0">
                <a:effectLst/>
                <a:hlinkClick r:id="rId2"/>
              </a:rPr>
              <a:t> </a:t>
            </a:r>
            <a:r>
              <a:rPr lang="en-GB" sz="2700" u="sng" dirty="0" err="1">
                <a:effectLst/>
                <a:hlinkClick r:id="rId2"/>
              </a:rPr>
              <a:t>vadlīnijām</a:t>
            </a:r>
            <a:r>
              <a:rPr lang="en-GB" sz="2700" dirty="0">
                <a:effectLst/>
              </a:rPr>
              <a:t> un </a:t>
            </a:r>
            <a:r>
              <a:rPr lang="en-GB" sz="2700" dirty="0" err="1">
                <a:effectLst/>
              </a:rPr>
              <a:t>pirmsskolas</a:t>
            </a:r>
            <a:r>
              <a:rPr lang="en-GB" sz="2700" dirty="0">
                <a:effectLst/>
              </a:rPr>
              <a:t> </a:t>
            </a:r>
            <a:r>
              <a:rPr lang="en-GB" sz="2700" dirty="0" err="1">
                <a:effectLst/>
              </a:rPr>
              <a:t>izglītības</a:t>
            </a:r>
            <a:r>
              <a:rPr lang="en-GB" sz="2700" dirty="0">
                <a:effectLst/>
              </a:rPr>
              <a:t> </a:t>
            </a:r>
            <a:r>
              <a:rPr lang="en-GB" sz="2700" dirty="0" err="1">
                <a:effectLst/>
              </a:rPr>
              <a:t>programmu</a:t>
            </a:r>
            <a:r>
              <a:rPr lang="en-GB" sz="2700" dirty="0">
                <a:effectLst/>
              </a:rPr>
              <a:t> </a:t>
            </a:r>
            <a:r>
              <a:rPr lang="en-GB" sz="2700" dirty="0" err="1">
                <a:effectLst/>
              </a:rPr>
              <a:t>paraugiem</a:t>
            </a:r>
            <a:r>
              <a:rPr lang="en-GB" sz="2700" dirty="0">
                <a:effectLst/>
              </a:rPr>
              <a:t/>
            </a:r>
            <a:br>
              <a:rPr lang="en-GB" sz="2700" dirty="0">
                <a:effectLst/>
              </a:rPr>
            </a:br>
            <a:r>
              <a:rPr lang="en-GB" sz="2700" dirty="0" err="1">
                <a:effectLst/>
              </a:rPr>
              <a:t>Izdoti</a:t>
            </a:r>
            <a:r>
              <a:rPr lang="en-GB" sz="2700" dirty="0">
                <a:effectLst/>
              </a:rPr>
              <a:t> </a:t>
            </a:r>
            <a:r>
              <a:rPr lang="en-GB" sz="2700" dirty="0" err="1">
                <a:effectLst/>
              </a:rPr>
              <a:t>saskaņā</a:t>
            </a:r>
            <a:r>
              <a:rPr lang="en-GB" sz="2700" dirty="0">
                <a:effectLst/>
              </a:rPr>
              <a:t> </a:t>
            </a:r>
            <a:r>
              <a:rPr lang="en-GB" sz="2700" dirty="0" err="1">
                <a:effectLst/>
              </a:rPr>
              <a:t>ar</a:t>
            </a:r>
            <a:r>
              <a:rPr lang="en-GB" sz="2700" dirty="0">
                <a:effectLst/>
              </a:rPr>
              <a:t> </a:t>
            </a:r>
            <a:r>
              <a:rPr lang="en-GB" sz="2700" u="sng" dirty="0" err="1">
                <a:effectLst/>
                <a:hlinkClick r:id="rId3"/>
              </a:rPr>
              <a:t>Izglītības</a:t>
            </a:r>
            <a:r>
              <a:rPr lang="en-GB" sz="2700" u="sng" dirty="0">
                <a:effectLst/>
                <a:hlinkClick r:id="rId3"/>
              </a:rPr>
              <a:t> </a:t>
            </a:r>
            <a:r>
              <a:rPr lang="en-GB" sz="2700" u="sng" dirty="0" err="1">
                <a:effectLst/>
                <a:hlinkClick r:id="rId3"/>
              </a:rPr>
              <a:t>likuma</a:t>
            </a:r>
            <a:r>
              <a:rPr lang="en-GB" sz="2700" dirty="0">
                <a:effectLst/>
              </a:rPr>
              <a:t/>
            </a:r>
            <a:br>
              <a:rPr lang="en-GB" sz="2700" dirty="0">
                <a:effectLst/>
              </a:rPr>
            </a:br>
            <a:r>
              <a:rPr lang="en-GB" sz="2700" u="sng" dirty="0">
                <a:effectLst/>
                <a:hlinkClick r:id="rId4"/>
              </a:rPr>
              <a:t>14. </a:t>
            </a:r>
            <a:r>
              <a:rPr lang="en-GB" sz="2700" u="sng" dirty="0" err="1">
                <a:effectLst/>
                <a:hlinkClick r:id="rId4"/>
              </a:rPr>
              <a:t>panta</a:t>
            </a:r>
            <a:r>
              <a:rPr lang="en-GB" sz="2700" dirty="0">
                <a:effectLst/>
              </a:rPr>
              <a:t> 18.</a:t>
            </a:r>
            <a:r>
              <a:rPr lang="en-GB" sz="2700" baseline="30000" dirty="0">
                <a:effectLst/>
              </a:rPr>
              <a:t>1</a:t>
            </a:r>
            <a:r>
              <a:rPr lang="en-GB" sz="2700" dirty="0">
                <a:effectLst/>
              </a:rPr>
              <a:t> </a:t>
            </a:r>
            <a:r>
              <a:rPr lang="en-GB" sz="2700" dirty="0" err="1">
                <a:effectLst/>
              </a:rPr>
              <a:t>punktu</a:t>
            </a:r>
            <a:r>
              <a:rPr lang="en-GB" sz="2700" dirty="0">
                <a:effectLst/>
              </a:rPr>
              <a:t/>
            </a:r>
            <a:br>
              <a:rPr lang="en-GB" sz="2700" dirty="0">
                <a:effectLst/>
              </a:rPr>
            </a:br>
            <a:endParaRPr lang="en-GB" sz="2700" dirty="0"/>
          </a:p>
        </p:txBody>
      </p:sp>
      <p:sp>
        <p:nvSpPr>
          <p:cNvPr id="3" name="Content Placeholder 2"/>
          <p:cNvSpPr>
            <a:spLocks noGrp="1"/>
          </p:cNvSpPr>
          <p:nvPr>
            <p:ph idx="1"/>
          </p:nvPr>
        </p:nvSpPr>
        <p:spPr/>
        <p:txBody>
          <a:bodyPr/>
          <a:lstStyle/>
          <a:p>
            <a:endParaRPr lang="lv-LV" dirty="0" smtClean="0"/>
          </a:p>
          <a:p>
            <a:pPr>
              <a:lnSpc>
                <a:spcPct val="107000"/>
              </a:lnSpc>
              <a:spcAft>
                <a:spcPts val="800"/>
              </a:spcAft>
            </a:pP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Pirmsskolas</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izglītības</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satura</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īstenošanas</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ea typeface="Times New Roman" panose="02020603050405020304" pitchFamily="18" charset="0"/>
                <a:cs typeface="Times New Roman" panose="02020603050405020304" pitchFamily="18" charset="0"/>
              </a:rPr>
              <a:t>mērķis</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ir</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zinātkārs</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radošs</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dzīvespriecīgs</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bērns</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kas</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dzīvo</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veselīgi</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droši</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aktīvi</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patstāvīgi</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darbojas</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ieinteresēti</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prieku</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mācās</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gūstot</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pieredzi</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par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sevi</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citiem</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apkārtējo</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pasauli</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savstarpējo</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mijiedarbību</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cs typeface="Times New Roman" panose="02020603050405020304" pitchFamily="18" charset="0"/>
              </a:rPr>
              <a:t>tajā</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39236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effectLst/>
              </a:rPr>
              <a:t>Pirmsskolas</a:t>
            </a:r>
            <a:r>
              <a:rPr lang="en-GB" dirty="0">
                <a:effectLst/>
              </a:rPr>
              <a:t> </a:t>
            </a:r>
            <a:r>
              <a:rPr lang="en-GB" dirty="0" err="1">
                <a:effectLst/>
              </a:rPr>
              <a:t>izglītības</a:t>
            </a:r>
            <a:r>
              <a:rPr lang="en-GB" dirty="0">
                <a:effectLst/>
              </a:rPr>
              <a:t> </a:t>
            </a:r>
            <a:r>
              <a:rPr lang="en-GB" dirty="0" err="1">
                <a:effectLst/>
              </a:rPr>
              <a:t>satura</a:t>
            </a:r>
            <a:r>
              <a:rPr lang="en-GB" dirty="0">
                <a:effectLst/>
              </a:rPr>
              <a:t> </a:t>
            </a:r>
            <a:r>
              <a:rPr lang="en-GB" dirty="0" err="1">
                <a:effectLst/>
              </a:rPr>
              <a:t>īstenošanas</a:t>
            </a:r>
            <a:r>
              <a:rPr lang="en-GB" dirty="0">
                <a:effectLst/>
              </a:rPr>
              <a:t> </a:t>
            </a:r>
            <a:r>
              <a:rPr lang="en-GB" dirty="0" err="1">
                <a:effectLst/>
              </a:rPr>
              <a:t>uzdevumi</a:t>
            </a:r>
            <a:r>
              <a:rPr lang="en-GB" dirty="0">
                <a:effectLst/>
              </a:rPr>
              <a:t>:</a:t>
            </a:r>
            <a:br>
              <a:rPr lang="en-GB" dirty="0">
                <a:effectLst/>
              </a:rPr>
            </a:br>
            <a:endParaRPr lang="en-GB" dirty="0"/>
          </a:p>
        </p:txBody>
      </p:sp>
      <p:sp>
        <p:nvSpPr>
          <p:cNvPr id="3" name="Content Placeholder 2"/>
          <p:cNvSpPr>
            <a:spLocks noGrp="1"/>
          </p:cNvSpPr>
          <p:nvPr>
            <p:ph idx="1"/>
          </p:nvPr>
        </p:nvSpPr>
        <p:spPr>
          <a:xfrm>
            <a:off x="1141412" y="1663700"/>
            <a:ext cx="10339387" cy="5067299"/>
          </a:xfrm>
        </p:spPr>
        <p:txBody>
          <a:bodyPr>
            <a:normAutofit fontScale="62500" lnSpcReduction="20000"/>
          </a:bodyPr>
          <a:lstStyle/>
          <a:p>
            <a:r>
              <a:rPr lang="en-GB" sz="3800" dirty="0" smtClean="0">
                <a:effectLst/>
                <a:latin typeface="Times New Roman" panose="02020603050405020304" pitchFamily="18" charset="0"/>
                <a:cs typeface="Times New Roman" panose="02020603050405020304" pitchFamily="18" charset="0"/>
              </a:rPr>
              <a:t>3.1</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sekmēt</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vispusīgu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bērna</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attīstību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ievērojot</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viņa</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vajadzības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intereses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spējas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un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pieredzi</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un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liekot</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pamatus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vērtībās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balstītu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ieradumu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veidošanai</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a:t>
            </a:r>
          </a:p>
          <a:p>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3.2.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attīstīt</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bērna</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sociālās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un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emocionālās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prasmes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kas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ietver</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sevis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savu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emociju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domu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un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uzvedības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apzināšanu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spēju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saprast</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citus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un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veidot</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pozitīvas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attiecības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a:t>
            </a:r>
          </a:p>
          <a:p>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3.3.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attīstīt</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kritisko</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domāšanu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prasmi</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pieņemt</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atbildīgus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lēmumus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jaunradi</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un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uzņēmējspēju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sadarbības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pilsoniskās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līdzdalības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un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digitālās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prasmes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a:t>
            </a:r>
          </a:p>
          <a:p>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3.4.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veidot</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pratību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pamatus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mācību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jomās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valodu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sociālā</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un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pilsoniskā</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kultūras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izpratne</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un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pašizpausme</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mākslā</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dabaszinātņu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matemātikas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tehnoloģiju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veselība</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un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fiziskā</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aktivitāte</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a:t>
            </a:r>
          </a:p>
          <a:p>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3.5.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nodrošināt</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bērnam</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iespēju</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sagatavoties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pamatizglītības</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GB" sz="3800" dirty="0" err="1">
                <a:effectLst/>
                <a:latin typeface="Times New Roman" panose="02020603050405020304" pitchFamily="18" charset="0"/>
                <a:ea typeface="Arial Unicode MS" panose="020B0604020202020204" pitchFamily="34" charset="-128"/>
                <a:cs typeface="Times New Roman" panose="02020603050405020304" pitchFamily="18" charset="0"/>
              </a:rPr>
              <a:t>ieguvei</a:t>
            </a:r>
            <a:r>
              <a:rPr lang="en-GB" sz="3800" dirty="0">
                <a:effectLst/>
                <a:latin typeface="Times New Roman" panose="02020603050405020304" pitchFamily="18" charset="0"/>
                <a:ea typeface="Arial Unicode MS" panose="020B0604020202020204" pitchFamily="34" charset="-128"/>
                <a:cs typeface="Times New Roman" panose="02020603050405020304" pitchFamily="18" charset="0"/>
              </a:rPr>
              <a:t>.</a:t>
            </a:r>
          </a:p>
          <a:p>
            <a:endParaRPr lang="en-GB" dirty="0"/>
          </a:p>
        </p:txBody>
      </p:sp>
    </p:spTree>
    <p:extLst>
      <p:ext uri="{BB962C8B-B14F-4D97-AF65-F5344CB8AC3E}">
        <p14:creationId xmlns:p14="http://schemas.microsoft.com/office/powerpoint/2010/main" val="340241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99" y="139700"/>
            <a:ext cx="9639301" cy="774700"/>
          </a:xfrm>
        </p:spPr>
        <p:txBody>
          <a:bodyPr>
            <a:normAutofit fontScale="90000"/>
          </a:bodyPr>
          <a:lstStyle/>
          <a:p>
            <a:r>
              <a:rPr lang="en-GB" dirty="0" err="1">
                <a:effectLst/>
              </a:rPr>
              <a:t>Pirmsskolas</a:t>
            </a:r>
            <a:r>
              <a:rPr lang="en-GB" dirty="0">
                <a:effectLst/>
              </a:rPr>
              <a:t> </a:t>
            </a:r>
            <a:r>
              <a:rPr lang="en-GB" dirty="0" err="1">
                <a:effectLst/>
              </a:rPr>
              <a:t>izglītības</a:t>
            </a:r>
            <a:r>
              <a:rPr lang="en-GB" dirty="0">
                <a:effectLst/>
              </a:rPr>
              <a:t> </a:t>
            </a:r>
            <a:r>
              <a:rPr lang="en-GB" dirty="0" err="1">
                <a:effectLst/>
              </a:rPr>
              <a:t>obligāto</a:t>
            </a:r>
            <a:r>
              <a:rPr lang="en-GB" dirty="0">
                <a:effectLst/>
              </a:rPr>
              <a:t> </a:t>
            </a:r>
            <a:r>
              <a:rPr lang="en-GB" dirty="0" err="1">
                <a:effectLst/>
              </a:rPr>
              <a:t>saturu</a:t>
            </a:r>
            <a:r>
              <a:rPr lang="en-GB" dirty="0">
                <a:effectLst/>
              </a:rPr>
              <a:t> </a:t>
            </a:r>
            <a:r>
              <a:rPr lang="en-GB" dirty="0" err="1">
                <a:effectLst/>
              </a:rPr>
              <a:t>veido</a:t>
            </a:r>
            <a:r>
              <a:rPr lang="en-GB" dirty="0">
                <a:effectLst/>
              </a:rPr>
              <a:t>:</a:t>
            </a:r>
            <a:br>
              <a:rPr lang="en-GB" dirty="0">
                <a:effectLst/>
              </a:rPr>
            </a:br>
            <a:endParaRPr lang="en-GB" dirty="0"/>
          </a:p>
        </p:txBody>
      </p:sp>
      <p:sp>
        <p:nvSpPr>
          <p:cNvPr id="3" name="Content Placeholder 2"/>
          <p:cNvSpPr>
            <a:spLocks noGrp="1"/>
          </p:cNvSpPr>
          <p:nvPr>
            <p:ph idx="1"/>
          </p:nvPr>
        </p:nvSpPr>
        <p:spPr>
          <a:xfrm>
            <a:off x="952500" y="749300"/>
            <a:ext cx="10094912" cy="5041901"/>
          </a:xfrm>
        </p:spPr>
        <p:txBody>
          <a:bodyPr/>
          <a:lstStyle/>
          <a:p>
            <a:r>
              <a:rPr lang="lv-LV" dirty="0" smtClean="0">
                <a:effectLst/>
              </a:rPr>
              <a:t>8.1.</a:t>
            </a:r>
            <a:r>
              <a:rPr lang="en-GB" dirty="0" err="1" smtClean="0">
                <a:effectLst/>
              </a:rPr>
              <a:t>šajos</a:t>
            </a:r>
            <a:r>
              <a:rPr lang="en-GB" dirty="0" smtClean="0">
                <a:effectLst/>
              </a:rPr>
              <a:t> </a:t>
            </a:r>
            <a:r>
              <a:rPr lang="en-GB" dirty="0" err="1">
                <a:effectLst/>
              </a:rPr>
              <a:t>noteikumos</a:t>
            </a:r>
            <a:r>
              <a:rPr lang="en-GB" dirty="0">
                <a:effectLst/>
              </a:rPr>
              <a:t> </a:t>
            </a:r>
            <a:r>
              <a:rPr lang="en-GB" dirty="0" err="1">
                <a:effectLst/>
              </a:rPr>
              <a:t>minētās</a:t>
            </a:r>
            <a:r>
              <a:rPr lang="en-GB" dirty="0">
                <a:effectLst/>
              </a:rPr>
              <a:t> </a:t>
            </a:r>
            <a:r>
              <a:rPr lang="en-GB" b="1" i="1" dirty="0" err="1">
                <a:effectLst/>
              </a:rPr>
              <a:t>vērtības</a:t>
            </a:r>
            <a:r>
              <a:rPr lang="en-GB" b="1" i="1" dirty="0">
                <a:effectLst/>
              </a:rPr>
              <a:t> un </a:t>
            </a:r>
            <a:r>
              <a:rPr lang="en-GB" b="1" i="1" dirty="0" err="1">
                <a:effectLst/>
              </a:rPr>
              <a:t>tikumi</a:t>
            </a:r>
            <a:r>
              <a:rPr lang="en-GB" dirty="0">
                <a:effectLst/>
              </a:rPr>
              <a:t>;</a:t>
            </a:r>
          </a:p>
          <a:p>
            <a:r>
              <a:rPr lang="en-GB" dirty="0">
                <a:effectLst/>
              </a:rPr>
              <a:t>8.2. </a:t>
            </a:r>
            <a:r>
              <a:rPr lang="en-GB" b="1" i="1" dirty="0" err="1">
                <a:effectLst/>
              </a:rPr>
              <a:t>caurviju</a:t>
            </a:r>
            <a:r>
              <a:rPr lang="en-GB" b="1" i="1" dirty="0">
                <a:effectLst/>
              </a:rPr>
              <a:t> </a:t>
            </a:r>
            <a:r>
              <a:rPr lang="en-GB" b="1" i="1" dirty="0" err="1">
                <a:effectLst/>
              </a:rPr>
              <a:t>prasmes</a:t>
            </a:r>
            <a:r>
              <a:rPr lang="en-GB" dirty="0">
                <a:effectLst/>
              </a:rPr>
              <a:t>, </a:t>
            </a:r>
            <a:r>
              <a:rPr lang="en-GB" dirty="0" err="1">
                <a:effectLst/>
              </a:rPr>
              <a:t>kas</a:t>
            </a:r>
            <a:r>
              <a:rPr lang="en-GB" dirty="0">
                <a:effectLst/>
              </a:rPr>
              <a:t> </a:t>
            </a:r>
            <a:r>
              <a:rPr lang="en-GB" dirty="0" err="1">
                <a:effectLst/>
              </a:rPr>
              <a:t>ir</a:t>
            </a:r>
            <a:r>
              <a:rPr lang="en-GB" dirty="0">
                <a:effectLst/>
              </a:rPr>
              <a:t> </a:t>
            </a:r>
            <a:r>
              <a:rPr lang="en-GB" dirty="0" err="1">
                <a:effectLst/>
              </a:rPr>
              <a:t>pirmsskolas</a:t>
            </a:r>
            <a:r>
              <a:rPr lang="en-GB" dirty="0">
                <a:effectLst/>
              </a:rPr>
              <a:t> </a:t>
            </a:r>
            <a:r>
              <a:rPr lang="en-GB" dirty="0" err="1">
                <a:effectLst/>
              </a:rPr>
              <a:t>izglītības</a:t>
            </a:r>
            <a:r>
              <a:rPr lang="en-GB" dirty="0">
                <a:effectLst/>
              </a:rPr>
              <a:t> </a:t>
            </a:r>
            <a:r>
              <a:rPr lang="en-GB" dirty="0" err="1">
                <a:effectLst/>
              </a:rPr>
              <a:t>obligātā</a:t>
            </a:r>
            <a:r>
              <a:rPr lang="en-GB" dirty="0">
                <a:effectLst/>
              </a:rPr>
              <a:t> </a:t>
            </a:r>
            <a:r>
              <a:rPr lang="en-GB" dirty="0" err="1">
                <a:effectLst/>
              </a:rPr>
              <a:t>satura</a:t>
            </a:r>
            <a:r>
              <a:rPr lang="en-GB" dirty="0">
                <a:effectLst/>
              </a:rPr>
              <a:t> </a:t>
            </a:r>
            <a:r>
              <a:rPr lang="en-GB" dirty="0" err="1">
                <a:effectLst/>
              </a:rPr>
              <a:t>pamats</a:t>
            </a:r>
            <a:r>
              <a:rPr lang="en-GB" dirty="0">
                <a:effectLst/>
              </a:rPr>
              <a:t>. </a:t>
            </a:r>
            <a:r>
              <a:rPr lang="en-GB" dirty="0" err="1">
                <a:effectLst/>
              </a:rPr>
              <a:t>Tās</a:t>
            </a:r>
            <a:r>
              <a:rPr lang="en-GB" dirty="0">
                <a:effectLst/>
              </a:rPr>
              <a:t> </a:t>
            </a:r>
            <a:r>
              <a:rPr lang="en-GB" dirty="0" err="1">
                <a:effectLst/>
              </a:rPr>
              <a:t>ietver</a:t>
            </a:r>
            <a:r>
              <a:rPr lang="en-GB" dirty="0">
                <a:effectLst/>
              </a:rPr>
              <a:t> </a:t>
            </a:r>
            <a:r>
              <a:rPr lang="en-GB" dirty="0" err="1">
                <a:effectLst/>
              </a:rPr>
              <a:t>bērna</a:t>
            </a:r>
            <a:r>
              <a:rPr lang="en-GB" dirty="0">
                <a:effectLst/>
              </a:rPr>
              <a:t> </a:t>
            </a:r>
            <a:r>
              <a:rPr lang="en-GB" dirty="0" err="1">
                <a:effectLst/>
              </a:rPr>
              <a:t>darbības</a:t>
            </a:r>
            <a:r>
              <a:rPr lang="en-GB" dirty="0">
                <a:effectLst/>
              </a:rPr>
              <a:t>, </a:t>
            </a:r>
            <a:r>
              <a:rPr lang="en-GB" dirty="0" err="1">
                <a:effectLst/>
              </a:rPr>
              <a:t>domāšanas</a:t>
            </a:r>
            <a:r>
              <a:rPr lang="en-GB" dirty="0">
                <a:effectLst/>
              </a:rPr>
              <a:t>, </a:t>
            </a:r>
            <a:r>
              <a:rPr lang="en-GB" dirty="0" err="1">
                <a:effectLst/>
              </a:rPr>
              <a:t>emocionālos</a:t>
            </a:r>
            <a:r>
              <a:rPr lang="en-GB" dirty="0">
                <a:effectLst/>
              </a:rPr>
              <a:t> un </a:t>
            </a:r>
            <a:r>
              <a:rPr lang="en-GB" dirty="0" err="1">
                <a:effectLst/>
              </a:rPr>
              <a:t>sociālos</a:t>
            </a:r>
            <a:r>
              <a:rPr lang="en-GB" dirty="0">
                <a:effectLst/>
              </a:rPr>
              <a:t> </a:t>
            </a:r>
            <a:r>
              <a:rPr lang="en-GB" dirty="0" err="1">
                <a:effectLst/>
              </a:rPr>
              <a:t>aspektus</a:t>
            </a:r>
            <a:r>
              <a:rPr lang="en-GB" dirty="0">
                <a:effectLst/>
              </a:rPr>
              <a:t>, </a:t>
            </a:r>
            <a:r>
              <a:rPr lang="en-GB" dirty="0" err="1">
                <a:effectLst/>
              </a:rPr>
              <a:t>kas</a:t>
            </a:r>
            <a:r>
              <a:rPr lang="en-GB" dirty="0">
                <a:effectLst/>
              </a:rPr>
              <a:t> </a:t>
            </a:r>
            <a:r>
              <a:rPr lang="en-GB" dirty="0" err="1">
                <a:effectLst/>
              </a:rPr>
              <a:t>palīdz</a:t>
            </a:r>
            <a:r>
              <a:rPr lang="en-GB" dirty="0">
                <a:effectLst/>
              </a:rPr>
              <a:t> </a:t>
            </a:r>
            <a:r>
              <a:rPr lang="en-GB" dirty="0" err="1">
                <a:effectLst/>
              </a:rPr>
              <a:t>apgūt</a:t>
            </a:r>
            <a:r>
              <a:rPr lang="en-GB" dirty="0">
                <a:effectLst/>
              </a:rPr>
              <a:t> </a:t>
            </a:r>
            <a:r>
              <a:rPr lang="en-GB" dirty="0" err="1">
                <a:effectLst/>
              </a:rPr>
              <a:t>zināšanas</a:t>
            </a:r>
            <a:r>
              <a:rPr lang="en-GB" dirty="0">
                <a:effectLst/>
              </a:rPr>
              <a:t>, </a:t>
            </a:r>
            <a:r>
              <a:rPr lang="en-GB" dirty="0" err="1">
                <a:effectLst/>
              </a:rPr>
              <a:t>izpratni</a:t>
            </a:r>
            <a:r>
              <a:rPr lang="en-GB" dirty="0">
                <a:effectLst/>
              </a:rPr>
              <a:t> un </a:t>
            </a:r>
            <a:r>
              <a:rPr lang="en-GB" dirty="0" err="1">
                <a:effectLst/>
              </a:rPr>
              <a:t>pamatprasmes</a:t>
            </a:r>
            <a:r>
              <a:rPr lang="en-GB" dirty="0">
                <a:effectLst/>
              </a:rPr>
              <a:t> </a:t>
            </a:r>
            <a:r>
              <a:rPr lang="en-GB" dirty="0" err="1">
                <a:effectLst/>
              </a:rPr>
              <a:t>dažādos</a:t>
            </a:r>
            <a:r>
              <a:rPr lang="en-GB" dirty="0">
                <a:effectLst/>
              </a:rPr>
              <a:t> </a:t>
            </a:r>
            <a:r>
              <a:rPr lang="en-GB" dirty="0" err="1">
                <a:effectLst/>
              </a:rPr>
              <a:t>kontekstos</a:t>
            </a:r>
            <a:r>
              <a:rPr lang="en-GB" dirty="0">
                <a:effectLst/>
              </a:rPr>
              <a:t>;</a:t>
            </a:r>
          </a:p>
          <a:p>
            <a:r>
              <a:rPr lang="en-GB" dirty="0">
                <a:effectLst/>
              </a:rPr>
              <a:t>8.3. </a:t>
            </a:r>
            <a:r>
              <a:rPr lang="en-GB" b="1" i="1" dirty="0" err="1">
                <a:effectLst/>
              </a:rPr>
              <a:t>zināšanas</a:t>
            </a:r>
            <a:r>
              <a:rPr lang="en-GB" b="1" i="1" dirty="0">
                <a:effectLst/>
              </a:rPr>
              <a:t>, </a:t>
            </a:r>
            <a:r>
              <a:rPr lang="en-GB" b="1" i="1" dirty="0" err="1">
                <a:effectLst/>
              </a:rPr>
              <a:t>izpratne</a:t>
            </a:r>
            <a:r>
              <a:rPr lang="en-GB" b="1" i="1" dirty="0">
                <a:effectLst/>
              </a:rPr>
              <a:t> un </a:t>
            </a:r>
            <a:r>
              <a:rPr lang="en-GB" b="1" i="1" dirty="0" err="1">
                <a:effectLst/>
              </a:rPr>
              <a:t>pamatprasmes</a:t>
            </a:r>
            <a:r>
              <a:rPr lang="en-GB" b="1" i="1" dirty="0">
                <a:effectLst/>
              </a:rPr>
              <a:t> </a:t>
            </a:r>
            <a:r>
              <a:rPr lang="en-GB" dirty="0" err="1">
                <a:effectLst/>
              </a:rPr>
              <a:t>valodu</a:t>
            </a:r>
            <a:r>
              <a:rPr lang="en-GB" dirty="0">
                <a:effectLst/>
              </a:rPr>
              <a:t>, </a:t>
            </a:r>
            <a:r>
              <a:rPr lang="en-GB" dirty="0" err="1">
                <a:effectLst/>
              </a:rPr>
              <a:t>sociālās</a:t>
            </a:r>
            <a:r>
              <a:rPr lang="en-GB" dirty="0">
                <a:effectLst/>
              </a:rPr>
              <a:t> un </a:t>
            </a:r>
            <a:r>
              <a:rPr lang="en-GB" dirty="0" err="1">
                <a:effectLst/>
              </a:rPr>
              <a:t>pilsoniskās</a:t>
            </a:r>
            <a:r>
              <a:rPr lang="en-GB" dirty="0">
                <a:effectLst/>
              </a:rPr>
              <a:t>, </a:t>
            </a:r>
            <a:r>
              <a:rPr lang="en-GB" dirty="0" err="1">
                <a:effectLst/>
              </a:rPr>
              <a:t>kultūras</a:t>
            </a:r>
            <a:r>
              <a:rPr lang="en-GB" dirty="0">
                <a:effectLst/>
              </a:rPr>
              <a:t> </a:t>
            </a:r>
            <a:r>
              <a:rPr lang="en-GB" dirty="0" err="1">
                <a:effectLst/>
              </a:rPr>
              <a:t>izpratnes</a:t>
            </a:r>
            <a:r>
              <a:rPr lang="en-GB" dirty="0">
                <a:effectLst/>
              </a:rPr>
              <a:t> un </a:t>
            </a:r>
            <a:r>
              <a:rPr lang="en-GB" dirty="0" err="1">
                <a:effectLst/>
              </a:rPr>
              <a:t>pašizpausmes</a:t>
            </a:r>
            <a:r>
              <a:rPr lang="en-GB" dirty="0">
                <a:effectLst/>
              </a:rPr>
              <a:t> </a:t>
            </a:r>
            <a:r>
              <a:rPr lang="en-GB" dirty="0" err="1">
                <a:effectLst/>
              </a:rPr>
              <a:t>mākslā</a:t>
            </a:r>
            <a:r>
              <a:rPr lang="en-GB" dirty="0">
                <a:effectLst/>
              </a:rPr>
              <a:t>, </a:t>
            </a:r>
            <a:r>
              <a:rPr lang="en-GB" dirty="0" err="1">
                <a:effectLst/>
              </a:rPr>
              <a:t>dabaszinātņu</a:t>
            </a:r>
            <a:r>
              <a:rPr lang="en-GB" dirty="0">
                <a:effectLst/>
              </a:rPr>
              <a:t>, </a:t>
            </a:r>
            <a:r>
              <a:rPr lang="en-GB" dirty="0" err="1">
                <a:effectLst/>
              </a:rPr>
              <a:t>matemātikas</a:t>
            </a:r>
            <a:r>
              <a:rPr lang="en-GB" dirty="0">
                <a:effectLst/>
              </a:rPr>
              <a:t>, </a:t>
            </a:r>
            <a:r>
              <a:rPr lang="en-GB" dirty="0" err="1">
                <a:effectLst/>
              </a:rPr>
              <a:t>tehnoloģiju</a:t>
            </a:r>
            <a:r>
              <a:rPr lang="en-GB" dirty="0">
                <a:effectLst/>
              </a:rPr>
              <a:t>, </a:t>
            </a:r>
            <a:r>
              <a:rPr lang="en-GB" dirty="0" err="1">
                <a:effectLst/>
              </a:rPr>
              <a:t>veselības</a:t>
            </a:r>
            <a:r>
              <a:rPr lang="en-GB" dirty="0">
                <a:effectLst/>
              </a:rPr>
              <a:t> un </a:t>
            </a:r>
            <a:r>
              <a:rPr lang="en-GB" dirty="0" err="1">
                <a:effectLst/>
              </a:rPr>
              <a:t>fiziskās</a:t>
            </a:r>
            <a:r>
              <a:rPr lang="en-GB" dirty="0">
                <a:effectLst/>
              </a:rPr>
              <a:t> </a:t>
            </a:r>
            <a:r>
              <a:rPr lang="en-GB" dirty="0" err="1">
                <a:effectLst/>
              </a:rPr>
              <a:t>aktivitātes</a:t>
            </a:r>
            <a:r>
              <a:rPr lang="en-GB" dirty="0">
                <a:effectLst/>
              </a:rPr>
              <a:t> </a:t>
            </a:r>
            <a:r>
              <a:rPr lang="en-GB" b="1" i="1" dirty="0" err="1">
                <a:effectLst/>
              </a:rPr>
              <a:t>mācību</a:t>
            </a:r>
            <a:r>
              <a:rPr lang="en-GB" b="1" i="1" dirty="0">
                <a:effectLst/>
              </a:rPr>
              <a:t> </a:t>
            </a:r>
            <a:r>
              <a:rPr lang="en-GB" b="1" i="1" dirty="0" err="1">
                <a:effectLst/>
              </a:rPr>
              <a:t>jomās</a:t>
            </a:r>
            <a:r>
              <a:rPr lang="en-GB" b="1" i="1" dirty="0">
                <a:effectLst/>
              </a:rPr>
              <a:t>.</a:t>
            </a:r>
          </a:p>
          <a:p>
            <a:pPr marL="0" indent="0">
              <a:buNone/>
            </a:pPr>
            <a:endParaRPr lang="en-GB" dirty="0"/>
          </a:p>
        </p:txBody>
      </p:sp>
    </p:spTree>
    <p:extLst>
      <p:ext uri="{BB962C8B-B14F-4D97-AF65-F5344CB8AC3E}">
        <p14:creationId xmlns:p14="http://schemas.microsoft.com/office/powerpoint/2010/main" val="379851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77800"/>
            <a:ext cx="10388600" cy="1447800"/>
          </a:xfrm>
        </p:spPr>
        <p:txBody>
          <a:bodyPr>
            <a:normAutofit fontScale="90000"/>
          </a:bodyPr>
          <a:lstStyle/>
          <a:p>
            <a:r>
              <a:rPr lang="lv-LV" dirty="0" smtClean="0">
                <a:effectLst/>
              </a:rPr>
              <a:t/>
            </a:r>
            <a:br>
              <a:rPr lang="lv-LV" dirty="0" smtClean="0">
                <a:effectLst/>
              </a:rPr>
            </a:br>
            <a:r>
              <a:rPr lang="lv-LV" dirty="0">
                <a:effectLst/>
              </a:rPr>
              <a:t/>
            </a:r>
            <a:br>
              <a:rPr lang="lv-LV" dirty="0">
                <a:effectLst/>
              </a:rPr>
            </a:br>
            <a:r>
              <a:rPr lang="en-GB" dirty="0" smtClean="0">
                <a:effectLst/>
              </a:rPr>
              <a:t>10</a:t>
            </a:r>
            <a:r>
              <a:rPr lang="en-GB" dirty="0">
                <a:effectLst/>
              </a:rPr>
              <a:t>. </a:t>
            </a:r>
            <a:r>
              <a:rPr lang="en-GB" dirty="0" err="1">
                <a:effectLst/>
              </a:rPr>
              <a:t>Pirmsskolas</a:t>
            </a:r>
            <a:r>
              <a:rPr lang="en-GB" dirty="0">
                <a:effectLst/>
              </a:rPr>
              <a:t> </a:t>
            </a:r>
            <a:r>
              <a:rPr lang="en-GB" dirty="0" err="1">
                <a:effectLst/>
              </a:rPr>
              <a:t>izglītības</a:t>
            </a:r>
            <a:r>
              <a:rPr lang="en-GB" dirty="0">
                <a:effectLst/>
              </a:rPr>
              <a:t> </a:t>
            </a:r>
            <a:r>
              <a:rPr lang="en-GB" dirty="0" err="1">
                <a:effectLst/>
              </a:rPr>
              <a:t>nobeigumā</a:t>
            </a:r>
            <a:r>
              <a:rPr lang="en-GB" dirty="0">
                <a:effectLst/>
              </a:rPr>
              <a:t> </a:t>
            </a:r>
            <a:r>
              <a:rPr lang="en-GB" dirty="0" err="1">
                <a:effectLst/>
              </a:rPr>
              <a:t>bērns</a:t>
            </a:r>
            <a:r>
              <a:rPr lang="en-GB" dirty="0">
                <a:effectLst/>
              </a:rPr>
              <a:t> </a:t>
            </a:r>
            <a:r>
              <a:rPr lang="en-GB" dirty="0" err="1">
                <a:effectLst/>
              </a:rPr>
              <a:t>ir</a:t>
            </a:r>
            <a:r>
              <a:rPr lang="en-GB" dirty="0">
                <a:effectLst/>
              </a:rPr>
              <a:t> </a:t>
            </a:r>
            <a:r>
              <a:rPr lang="en-GB" dirty="0" err="1">
                <a:effectLst/>
              </a:rPr>
              <a:t>apguvis</a:t>
            </a:r>
            <a:r>
              <a:rPr lang="en-GB" dirty="0">
                <a:effectLst/>
              </a:rPr>
              <a:t> </a:t>
            </a:r>
            <a:r>
              <a:rPr lang="en-GB" dirty="0" err="1">
                <a:effectLst/>
              </a:rPr>
              <a:t>šādus</a:t>
            </a:r>
            <a:r>
              <a:rPr lang="en-GB" dirty="0">
                <a:effectLst/>
              </a:rPr>
              <a:t> </a:t>
            </a:r>
            <a:r>
              <a:rPr lang="en-GB" dirty="0" err="1">
                <a:effectLst/>
              </a:rPr>
              <a:t>pratību</a:t>
            </a:r>
            <a:r>
              <a:rPr lang="en-GB" dirty="0">
                <a:effectLst/>
              </a:rPr>
              <a:t> </a:t>
            </a:r>
            <a:r>
              <a:rPr lang="en-GB" dirty="0" err="1">
                <a:effectLst/>
              </a:rPr>
              <a:t>pamatus</a:t>
            </a:r>
            <a:r>
              <a:rPr lang="en-GB" dirty="0">
                <a:effectLst/>
              </a:rPr>
              <a:t>, </a:t>
            </a:r>
            <a:r>
              <a:rPr lang="en-GB" dirty="0" err="1">
                <a:effectLst/>
              </a:rPr>
              <a:t>kas</a:t>
            </a:r>
            <a:r>
              <a:rPr lang="en-GB" dirty="0">
                <a:effectLst/>
              </a:rPr>
              <a:t> </a:t>
            </a:r>
            <a:r>
              <a:rPr lang="en-GB" dirty="0" err="1">
                <a:effectLst/>
              </a:rPr>
              <a:t>ietver</a:t>
            </a:r>
            <a:r>
              <a:rPr lang="en-GB" dirty="0">
                <a:effectLst/>
              </a:rPr>
              <a:t> </a:t>
            </a:r>
            <a:r>
              <a:rPr lang="en-GB" dirty="0" err="1">
                <a:effectLst/>
              </a:rPr>
              <a:t>vērtības</a:t>
            </a:r>
            <a:r>
              <a:rPr lang="en-GB" dirty="0">
                <a:effectLst/>
              </a:rPr>
              <a:t> un </a:t>
            </a:r>
            <a:r>
              <a:rPr lang="en-GB" dirty="0" err="1">
                <a:effectLst/>
              </a:rPr>
              <a:t>tikumus</a:t>
            </a:r>
            <a:r>
              <a:rPr lang="en-GB" dirty="0">
                <a:effectLst/>
              </a:rPr>
              <a:t>, </a:t>
            </a:r>
            <a:r>
              <a:rPr lang="en-GB" dirty="0" err="1">
                <a:effectLst/>
              </a:rPr>
              <a:t>caurviju</a:t>
            </a:r>
            <a:r>
              <a:rPr lang="en-GB" dirty="0">
                <a:effectLst/>
              </a:rPr>
              <a:t> </a:t>
            </a:r>
            <a:r>
              <a:rPr lang="en-GB" dirty="0" err="1">
                <a:effectLst/>
              </a:rPr>
              <a:t>prasmes</a:t>
            </a:r>
            <a:r>
              <a:rPr lang="en-GB" dirty="0">
                <a:effectLst/>
              </a:rPr>
              <a:t> un </a:t>
            </a:r>
            <a:r>
              <a:rPr lang="en-GB" dirty="0" err="1">
                <a:effectLst/>
              </a:rPr>
              <a:t>zināšanas</a:t>
            </a:r>
            <a:r>
              <a:rPr lang="en-GB" dirty="0">
                <a:effectLst/>
              </a:rPr>
              <a:t>, </a:t>
            </a:r>
            <a:r>
              <a:rPr lang="en-GB" dirty="0" err="1">
                <a:effectLst/>
              </a:rPr>
              <a:t>izpratni</a:t>
            </a:r>
            <a:r>
              <a:rPr lang="en-GB" dirty="0">
                <a:effectLst/>
              </a:rPr>
              <a:t> un </a:t>
            </a:r>
            <a:r>
              <a:rPr lang="en-GB" dirty="0" err="1">
                <a:effectLst/>
              </a:rPr>
              <a:t>pamatprasmes</a:t>
            </a:r>
            <a:r>
              <a:rPr lang="en-GB" dirty="0">
                <a:effectLst/>
              </a:rPr>
              <a:t>:</a:t>
            </a:r>
            <a:br>
              <a:rPr lang="en-GB" dirty="0">
                <a:effectLst/>
              </a:rPr>
            </a:br>
            <a:endParaRPr lang="en-GB" dirty="0"/>
          </a:p>
        </p:txBody>
      </p:sp>
      <p:sp>
        <p:nvSpPr>
          <p:cNvPr id="3" name="Content Placeholder 2"/>
          <p:cNvSpPr>
            <a:spLocks noGrp="1"/>
          </p:cNvSpPr>
          <p:nvPr>
            <p:ph idx="1"/>
          </p:nvPr>
        </p:nvSpPr>
        <p:spPr>
          <a:xfrm>
            <a:off x="812800" y="2311400"/>
            <a:ext cx="10234611" cy="4191000"/>
          </a:xfrm>
        </p:spPr>
        <p:txBody>
          <a:bodyPr>
            <a:normAutofit/>
          </a:bodyPr>
          <a:lstStyle/>
          <a:p>
            <a:pPr marL="0" indent="0">
              <a:buNone/>
            </a:pPr>
            <a:r>
              <a:rPr lang="en-GB" dirty="0" smtClean="0">
                <a:effectLst/>
                <a:latin typeface="Times New Roman" panose="02020603050405020304" pitchFamily="18" charset="0"/>
                <a:cs typeface="Times New Roman" panose="02020603050405020304" pitchFamily="18" charset="0"/>
              </a:rPr>
              <a:t> </a:t>
            </a:r>
            <a:r>
              <a:rPr lang="lv-LV" b="1" dirty="0" smtClean="0">
                <a:effectLst/>
                <a:latin typeface="Times New Roman" panose="02020603050405020304" pitchFamily="18" charset="0"/>
                <a:cs typeface="Times New Roman" panose="02020603050405020304" pitchFamily="18" charset="0"/>
              </a:rPr>
              <a:t>VALODU MĀCĪBU JOMA</a:t>
            </a:r>
            <a:r>
              <a:rPr lang="en-GB" b="1" dirty="0" smtClean="0">
                <a:effectLst/>
                <a:latin typeface="Times New Roman" panose="02020603050405020304" pitchFamily="18" charset="0"/>
                <a:cs typeface="Times New Roman" panose="02020603050405020304" pitchFamily="18" charset="0"/>
              </a:rPr>
              <a:t>:</a:t>
            </a:r>
            <a:endParaRPr lang="en-GB" b="1" dirty="0">
              <a:effectLst/>
              <a:latin typeface="Times New Roman" panose="02020603050405020304" pitchFamily="18" charset="0"/>
              <a:cs typeface="Times New Roman" panose="02020603050405020304" pitchFamily="18" charset="0"/>
            </a:endParaRPr>
          </a:p>
          <a:p>
            <a:r>
              <a:rPr lang="en-GB" dirty="0" smtClean="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valodā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kurā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tiek</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īstenota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izglītības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programma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bērns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skaidro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kāpēc</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cilvēki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sazinoties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lieto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valodu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klausās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tekstu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nosauc</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tajā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darbojošās</a:t>
            </a:r>
            <a:r>
              <a:rPr lang="en-GB" dirty="0">
                <a:effectLst/>
                <a:latin typeface="Times New Roman" panose="02020603050405020304" pitchFamily="18" charset="0"/>
                <a:cs typeface="Times New Roman" panose="02020603050405020304" pitchFamily="18" charset="0"/>
              </a:rPr>
              <a:t> personas, </a:t>
            </a:r>
            <a:r>
              <a:rPr lang="en-GB" dirty="0" err="1">
                <a:effectLst/>
                <a:latin typeface="Times New Roman" panose="02020603050405020304" pitchFamily="18" charset="0"/>
                <a:cs typeface="Times New Roman" panose="02020603050405020304" pitchFamily="18" charset="0"/>
              </a:rPr>
              <a:t>atstāsta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notikumus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izdomā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teksta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turpinājumu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jautā</a:t>
            </a:r>
            <a:r>
              <a:rPr lang="en-GB" dirty="0">
                <a:effectLst/>
                <a:latin typeface="Times New Roman" panose="02020603050405020304" pitchFamily="18" charset="0"/>
                <a:cs typeface="Times New Roman" panose="02020603050405020304" pitchFamily="18" charset="0"/>
              </a:rPr>
              <a:t> par </a:t>
            </a:r>
            <a:r>
              <a:rPr lang="en-GB" dirty="0" err="1">
                <a:effectLst/>
                <a:latin typeface="Times New Roman" panose="02020603050405020304" pitchFamily="18" charset="0"/>
                <a:cs typeface="Times New Roman" panose="02020603050405020304" pitchFamily="18" charset="0"/>
              </a:rPr>
              <a:t>neskaidro</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atbild</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uz</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konkrētu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jautājumu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saprotami</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secīgi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stāsta</a:t>
            </a:r>
            <a:r>
              <a:rPr lang="en-GB" dirty="0">
                <a:effectLst/>
                <a:latin typeface="Times New Roman" panose="02020603050405020304" pitchFamily="18" charset="0"/>
                <a:cs typeface="Times New Roman" panose="02020603050405020304" pitchFamily="18" charset="0"/>
              </a:rPr>
              <a:t> par </a:t>
            </a:r>
            <a:r>
              <a:rPr lang="en-GB" dirty="0" err="1">
                <a:effectLst/>
                <a:latin typeface="Times New Roman" panose="02020603050405020304" pitchFamily="18" charset="0"/>
                <a:cs typeface="Times New Roman" panose="02020603050405020304" pitchFamily="18" charset="0"/>
              </a:rPr>
              <a:t>redzēto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dzirdēto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piedzīvoto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piedalās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sarunā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nepārtrauc</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runātāju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runā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lieto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dažādas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runas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intonācijas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atšķir</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nosauc</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skaņas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skaņu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apzīmē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atbilstošu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burtu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lasa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vārdus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saprot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izlasīto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raksta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rakstītos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burtus</a:t>
            </a:r>
            <a:r>
              <a:rPr lang="en-GB" dirty="0">
                <a:effectLst/>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3939656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647700"/>
            <a:ext cx="9942511" cy="5143501"/>
          </a:xfrm>
        </p:spPr>
        <p:txBody>
          <a:bodyPr/>
          <a:lstStyle/>
          <a:p>
            <a:r>
              <a:rPr lang="en-GB" dirty="0" smtClean="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bērns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kurš</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apguvis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mazākumtautību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pirmsskolas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izglītības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programmu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latviešu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valodā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atbild</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uz</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jautājumiem</a:t>
            </a:r>
            <a:r>
              <a:rPr lang="en-GB" dirty="0">
                <a:effectLst/>
                <a:latin typeface="Times New Roman" panose="02020603050405020304" pitchFamily="18" charset="0"/>
                <a:cs typeface="Times New Roman" panose="02020603050405020304" pitchFamily="18" charset="0"/>
              </a:rPr>
              <a:t> par </a:t>
            </a:r>
            <a:r>
              <a:rPr lang="en-GB" dirty="0" err="1">
                <a:effectLst/>
                <a:latin typeface="Times New Roman" panose="02020603050405020304" pitchFamily="18" charset="0"/>
                <a:cs typeface="Times New Roman" panose="02020603050405020304" pitchFamily="18" charset="0"/>
              </a:rPr>
              <a:t>redzēto</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dzirdēto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jautā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lai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iegūtu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informāciju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izsaka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savas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vajadzības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iesaistās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sarunā</a:t>
            </a:r>
            <a:r>
              <a:rPr lang="en-GB" dirty="0">
                <a:effectLst/>
                <a:latin typeface="Times New Roman" panose="02020603050405020304" pitchFamily="18" charset="0"/>
                <a:cs typeface="Times New Roman" panose="02020603050405020304" pitchFamily="18" charset="0"/>
              </a:rPr>
              <a:t> par </a:t>
            </a:r>
            <a:r>
              <a:rPr lang="en-GB" dirty="0" err="1">
                <a:effectLst/>
                <a:latin typeface="Times New Roman" panose="02020603050405020304" pitchFamily="18" charset="0"/>
                <a:cs typeface="Times New Roman" panose="02020603050405020304" pitchFamily="18" charset="0"/>
              </a:rPr>
              <a:t>tematiem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kuri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saistīti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ikdienu</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mācību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procesu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mācās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pareizi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izrunāt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skaņas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pazīst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iespiestos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burtus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lasa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īsus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ikdienas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situācijās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mācību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procesā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biežāk</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lietojamus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vārdus</a:t>
            </a:r>
            <a:r>
              <a:rPr lang="en-GB" dirty="0">
                <a:effectLst/>
                <a:latin typeface="Times New Roman" panose="02020603050405020304" pitchFamily="18" charset="0"/>
                <a:cs typeface="Times New Roman" panose="02020603050405020304" pitchFamily="18" charset="0"/>
              </a:rPr>
              <a:t>;</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70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00" y="139700"/>
            <a:ext cx="9434511" cy="787400"/>
          </a:xfrm>
        </p:spPr>
        <p:txBody>
          <a:bodyPr>
            <a:normAutofit fontScale="90000"/>
          </a:bodyPr>
          <a:lstStyle/>
          <a:p>
            <a:r>
              <a:rPr lang="en-GB" b="1" dirty="0" err="1" smtClean="0">
                <a:effectLst/>
                <a:latin typeface="Times New Roman" panose="02020603050405020304" pitchFamily="18" charset="0"/>
                <a:cs typeface="Times New Roman" panose="02020603050405020304" pitchFamily="18" charset="0"/>
              </a:rPr>
              <a:t>sociālā</a:t>
            </a:r>
            <a:r>
              <a:rPr lang="en-GB" b="1" dirty="0" smtClean="0">
                <a:effectLst/>
                <a:latin typeface="Times New Roman" panose="02020603050405020304" pitchFamily="18" charset="0"/>
                <a:cs typeface="Times New Roman" panose="02020603050405020304" pitchFamily="18" charset="0"/>
              </a:rPr>
              <a:t> </a:t>
            </a:r>
            <a:r>
              <a:rPr lang="en-GB" b="1" dirty="0">
                <a:effectLst/>
                <a:latin typeface="Times New Roman" panose="02020603050405020304" pitchFamily="18" charset="0"/>
                <a:cs typeface="Times New Roman" panose="02020603050405020304" pitchFamily="18" charset="0"/>
              </a:rPr>
              <a:t>un </a:t>
            </a:r>
            <a:r>
              <a:rPr lang="en-GB" b="1" dirty="0" err="1" smtClean="0">
                <a:effectLst/>
                <a:latin typeface="Times New Roman" panose="02020603050405020304" pitchFamily="18" charset="0"/>
                <a:cs typeface="Times New Roman" panose="02020603050405020304" pitchFamily="18" charset="0"/>
              </a:rPr>
              <a:t>pilsoniskā</a:t>
            </a:r>
            <a:r>
              <a:rPr lang="en-GB" b="1" dirty="0" smtClean="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mācību</a:t>
            </a:r>
            <a:r>
              <a:rPr lang="en-GB" b="1" dirty="0">
                <a:effectLst/>
                <a:latin typeface="Times New Roman" panose="02020603050405020304" pitchFamily="18" charset="0"/>
                <a:cs typeface="Times New Roman" panose="02020603050405020304" pitchFamily="18" charset="0"/>
              </a:rPr>
              <a:t> </a:t>
            </a:r>
            <a:r>
              <a:rPr lang="en-GB" b="1" dirty="0" err="1" smtClean="0">
                <a:effectLst/>
                <a:latin typeface="Times New Roman" panose="02020603050405020304" pitchFamily="18" charset="0"/>
                <a:cs typeface="Times New Roman" panose="02020603050405020304" pitchFamily="18" charset="0"/>
              </a:rPr>
              <a:t>jom</a:t>
            </a:r>
            <a:r>
              <a:rPr lang="lv-LV" b="1" dirty="0" smtClean="0">
                <a:effectLst/>
                <a:latin typeface="Times New Roman" panose="02020603050405020304" pitchFamily="18" charset="0"/>
                <a:cs typeface="Times New Roman" panose="02020603050405020304" pitchFamily="18" charset="0"/>
              </a:rPr>
              <a:t>a</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2200" y="927100"/>
            <a:ext cx="9955211" cy="4864101"/>
          </a:xfrm>
        </p:spPr>
        <p:txBody>
          <a:bodyPr>
            <a:normAutofit fontScale="92500"/>
          </a:bodyPr>
          <a:lstStyle/>
          <a:p>
            <a:r>
              <a:rPr lang="en-GB" dirty="0" err="1">
                <a:effectLst/>
                <a:latin typeface="Times New Roman" panose="02020603050405020304" pitchFamily="18" charset="0"/>
                <a:cs typeface="Times New Roman" panose="02020603050405020304" pitchFamily="18" charset="0"/>
              </a:rPr>
              <a:t>sociālajā</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pilsoniskajā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mācību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jomā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bērns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apzinās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sevi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piederību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ģimenei</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izglītības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iestādei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skaidro</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atšķir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labu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rīcību</a:t>
            </a:r>
            <a:r>
              <a:rPr lang="en-GB" dirty="0">
                <a:effectLst/>
                <a:latin typeface="Times New Roman" panose="02020603050405020304" pitchFamily="18" charset="0"/>
                <a:cs typeface="Times New Roman" panose="02020603050405020304" pitchFamily="18" charset="0"/>
              </a:rPr>
              <a:t> no </a:t>
            </a:r>
            <a:r>
              <a:rPr lang="en-GB" dirty="0" err="1">
                <a:effectLst/>
                <a:latin typeface="Times New Roman" panose="02020603050405020304" pitchFamily="18" charset="0"/>
                <a:cs typeface="Times New Roman" panose="02020603050405020304" pitchFamily="18" charset="0"/>
              </a:rPr>
              <a:t>sliktas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novērtē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paša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izvēlētu</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patstāvīgi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veiktu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darbību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prognozē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dažādas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rīcības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sekas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personīgo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veselību</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drošību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saistītās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ikdienas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situācijās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saskarsme</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pazīstamu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cilvēku</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svešinieku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veselībai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kaitīgu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vielu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lietošanas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sadzīves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traumatisma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risku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mazināšana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mājās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izglītības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iestādē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uz</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ielas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rotaļās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brīvā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dabā</a:t>
            </a:r>
            <a:r>
              <a:rPr lang="en-GB" dirty="0">
                <a:effectLst/>
                <a:latin typeface="Times New Roman" panose="02020603050405020304" pitchFamily="18" charset="0"/>
                <a:cs typeface="Times New Roman" panose="02020603050405020304" pitchFamily="18" charset="0"/>
              </a:rPr>
              <a:t>, pie </a:t>
            </a:r>
            <a:r>
              <a:rPr lang="en-GB" dirty="0" err="1">
                <a:effectLst/>
                <a:latin typeface="Times New Roman" panose="02020603050405020304" pitchFamily="18" charset="0"/>
                <a:cs typeface="Times New Roman" panose="02020603050405020304" pitchFamily="18" charset="0"/>
              </a:rPr>
              <a:t>ūdenstilpēm</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spēļu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laukumos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arī</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ugunsdrošības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ceļu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satiksmes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drošības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elektrodrošības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noteikumi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ievēro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noteikumus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saprot</a:t>
            </a:r>
            <a:r>
              <a:rPr lang="en-GB" dirty="0">
                <a:effectLst/>
                <a:latin typeface="Times New Roman" panose="02020603050405020304" pitchFamily="18" charset="0"/>
                <a:cs typeface="Times New Roman" panose="02020603050405020304" pitchFamily="18" charset="0"/>
              </a:rPr>
              <a:t>, pie </a:t>
            </a:r>
            <a:r>
              <a:rPr lang="en-GB" dirty="0" err="1">
                <a:effectLst/>
                <a:latin typeface="Times New Roman" panose="02020603050405020304" pitchFamily="18" charset="0"/>
                <a:cs typeface="Times New Roman" panose="02020603050405020304" pitchFamily="18" charset="0"/>
              </a:rPr>
              <a:t>kā</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kādā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gadījumā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vērsties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pēc</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palīdzības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kad</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jūtas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slikti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vai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nedroši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nosauc</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ārkārtas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palīdzības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numuru</a:t>
            </a:r>
            <a:r>
              <a:rPr lang="en-GB" dirty="0">
                <a:effectLst/>
                <a:latin typeface="Times New Roman" panose="02020603050405020304" pitchFamily="18" charset="0"/>
                <a:cs typeface="Times New Roman" panose="02020603050405020304" pitchFamily="18" charset="0"/>
              </a:rPr>
              <a:t> 112; </a:t>
            </a:r>
            <a:r>
              <a:rPr lang="en-GB" dirty="0" err="1">
                <a:effectLst/>
                <a:latin typeface="Times New Roman" panose="02020603050405020304" pitchFamily="18" charset="0"/>
                <a:cs typeface="Times New Roman" panose="02020603050405020304" pitchFamily="18" charset="0"/>
              </a:rPr>
              <a:t>skaidro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Latvija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daļa</a:t>
            </a:r>
            <a:r>
              <a:rPr lang="en-GB" dirty="0">
                <a:effectLst/>
                <a:latin typeface="Times New Roman" panose="02020603050405020304" pitchFamily="18" charset="0"/>
                <a:cs typeface="Times New Roman" panose="02020603050405020304" pitchFamily="18" charset="0"/>
              </a:rPr>
              <a:t> no </a:t>
            </a:r>
            <a:r>
              <a:rPr lang="en-GB" dirty="0" err="1">
                <a:effectLst/>
                <a:latin typeface="Times New Roman" panose="02020603050405020304" pitchFamily="18" charset="0"/>
                <a:cs typeface="Times New Roman" panose="02020603050405020304" pitchFamily="18" charset="0"/>
              </a:rPr>
              <a:t>pasaules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saprot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cilvēki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dažādi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atpazīst</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nosauc</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Latvijas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valsts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simbolus</a:t>
            </a:r>
            <a:r>
              <a:rPr lang="en-GB" dirty="0">
                <a:effectLst/>
                <a:latin typeface="Times New Roman" panose="02020603050405020304" pitchFamily="18" charset="0"/>
                <a:cs typeface="Times New Roman" panose="02020603050405020304" pitchFamily="18" charset="0"/>
              </a:rPr>
              <a:t> – </a:t>
            </a:r>
            <a:r>
              <a:rPr lang="en-GB" dirty="0" err="1">
                <a:effectLst/>
                <a:latin typeface="Times New Roman" panose="02020603050405020304" pitchFamily="18" charset="0"/>
                <a:cs typeface="Times New Roman" panose="02020603050405020304" pitchFamily="18" charset="0"/>
              </a:rPr>
              <a:t>karogu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ģerboni</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himnu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mācās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cieņu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izturēties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pret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tiem</a:t>
            </a:r>
            <a:r>
              <a:rPr lang="en-GB" dirty="0">
                <a:effectLst/>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29677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65100"/>
            <a:ext cx="9221788" cy="812800"/>
          </a:xfrm>
        </p:spPr>
        <p:txBody>
          <a:bodyPr>
            <a:normAutofit fontScale="90000"/>
          </a:bodyPr>
          <a:lstStyle/>
          <a:p>
            <a:r>
              <a:rPr lang="en-GB" dirty="0">
                <a:effectLst/>
              </a:rPr>
              <a:t> </a:t>
            </a:r>
            <a:r>
              <a:rPr lang="en-GB" b="1" dirty="0" err="1">
                <a:effectLst/>
                <a:latin typeface="Times New Roman" panose="02020603050405020304" pitchFamily="18" charset="0"/>
                <a:cs typeface="Times New Roman" panose="02020603050405020304" pitchFamily="18" charset="0"/>
              </a:rPr>
              <a:t>kultūras</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izpratnes</a:t>
            </a:r>
            <a:r>
              <a:rPr lang="en-GB" b="1" dirty="0">
                <a:effectLst/>
                <a:latin typeface="Times New Roman" panose="02020603050405020304" pitchFamily="18" charset="0"/>
                <a:cs typeface="Times New Roman" panose="02020603050405020304" pitchFamily="18" charset="0"/>
              </a:rPr>
              <a:t> un </a:t>
            </a:r>
            <a:r>
              <a:rPr lang="en-GB" b="1" dirty="0" err="1">
                <a:effectLst/>
                <a:latin typeface="Times New Roman" panose="02020603050405020304" pitchFamily="18" charset="0"/>
                <a:cs typeface="Times New Roman" panose="02020603050405020304" pitchFamily="18" charset="0"/>
              </a:rPr>
              <a:t>pašizpausmes</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mākslā</a:t>
            </a:r>
            <a:r>
              <a:rPr lang="en-GB" b="1" dirty="0">
                <a:effectLst/>
                <a:latin typeface="Times New Roman" panose="02020603050405020304" pitchFamily="18" charset="0"/>
                <a:cs typeface="Times New Roman" panose="02020603050405020304" pitchFamily="18" charset="0"/>
              </a:rPr>
              <a:t> </a:t>
            </a:r>
            <a:r>
              <a:rPr lang="en-GB" b="1" dirty="0" err="1">
                <a:effectLst/>
                <a:latin typeface="Times New Roman" panose="02020603050405020304" pitchFamily="18" charset="0"/>
                <a:cs typeface="Times New Roman" panose="02020603050405020304" pitchFamily="18" charset="0"/>
              </a:rPr>
              <a:t>mācību</a:t>
            </a:r>
            <a:r>
              <a:rPr lang="en-GB" b="1" dirty="0">
                <a:effectLst/>
                <a:latin typeface="Times New Roman" panose="02020603050405020304" pitchFamily="18" charset="0"/>
                <a:cs typeface="Times New Roman" panose="02020603050405020304" pitchFamily="18" charset="0"/>
              </a:rPr>
              <a:t> </a:t>
            </a:r>
            <a:r>
              <a:rPr lang="en-GB" b="1" dirty="0" err="1" smtClean="0">
                <a:effectLst/>
                <a:latin typeface="Times New Roman" panose="02020603050405020304" pitchFamily="18" charset="0"/>
                <a:cs typeface="Times New Roman" panose="02020603050405020304" pitchFamily="18" charset="0"/>
              </a:rPr>
              <a:t>jom</a:t>
            </a:r>
            <a:r>
              <a:rPr lang="lv-LV" b="1" dirty="0" smtClean="0">
                <a:effectLst/>
                <a:latin typeface="Times New Roman" panose="02020603050405020304" pitchFamily="18" charset="0"/>
                <a:cs typeface="Times New Roman" panose="02020603050405020304" pitchFamily="18" charset="0"/>
              </a:rPr>
              <a:t>a</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1413" y="1231900"/>
            <a:ext cx="9905998" cy="4559301"/>
          </a:xfrm>
        </p:spPr>
        <p:txBody>
          <a:bodyPr/>
          <a:lstStyle/>
          <a:p>
            <a:r>
              <a:rPr lang="en-GB" dirty="0" smtClean="0">
                <a:effectLst/>
              </a:rPr>
              <a:t> </a:t>
            </a:r>
            <a:r>
              <a:rPr lang="en-GB" dirty="0" err="1">
                <a:effectLst/>
                <a:latin typeface="Times New Roman" panose="02020603050405020304" pitchFamily="18" charset="0"/>
                <a:cs typeface="Times New Roman" panose="02020603050405020304" pitchFamily="18" charset="0"/>
              </a:rPr>
              <a:t>kultūras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izpratnes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pašizpausmes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mākslā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mācību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jomā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bērns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vēro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klausās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iztēlojas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rada</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īsteno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ideju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daudzveidīgā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darbībā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mērķtiecīgi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izmanto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mākslinieciskās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izteiksmes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līdzekļus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ja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nepieciešams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kombinē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tos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izvēlas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radoši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izmanto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dažādus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materiālus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iepazīst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latviešu</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citu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tautu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tradicionālajai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kultūrai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raksturīgo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skandē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tautasdziesmas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deklamē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īsus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dzejoļus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izspēlē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pašu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izdomātu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vai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literārā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darba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sižetu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dzied</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muzicē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dejo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brīvi</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droši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improvizē</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kustībām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vai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skaņu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rīkiem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dziedot</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individuāli</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kopā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citiem</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ar</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mūzikas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pavadījumu</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bez</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tā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stāsta</a:t>
            </a:r>
            <a:r>
              <a:rPr lang="en-GB" dirty="0">
                <a:effectLst/>
                <a:latin typeface="Times New Roman" panose="02020603050405020304" pitchFamily="18" charset="0"/>
                <a:cs typeface="Times New Roman" panose="02020603050405020304" pitchFamily="18" charset="0"/>
              </a:rPr>
              <a:t> par </a:t>
            </a:r>
            <a:r>
              <a:rPr lang="en-GB" dirty="0" err="1">
                <a:effectLst/>
                <a:latin typeface="Times New Roman" panose="02020603050405020304" pitchFamily="18" charset="0"/>
                <a:cs typeface="Times New Roman" panose="02020603050405020304" pitchFamily="18" charset="0"/>
              </a:rPr>
              <a:t>savu</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pieredzi</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radošā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darbībā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raksturo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vizuālās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mākslas</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mūzikas</a:t>
            </a:r>
            <a:r>
              <a:rPr lang="en-GB" dirty="0">
                <a:effectLst/>
                <a:latin typeface="Times New Roman" panose="02020603050405020304" pitchFamily="18" charset="0"/>
                <a:cs typeface="Times New Roman" panose="02020603050405020304" pitchFamily="18" charset="0"/>
              </a:rPr>
              <a:t> un </a:t>
            </a:r>
            <a:r>
              <a:rPr lang="en-GB" dirty="0" err="1">
                <a:effectLst/>
                <a:latin typeface="Times New Roman" panose="02020603050405020304" pitchFamily="18" charset="0"/>
                <a:cs typeface="Times New Roman" panose="02020603050405020304" pitchFamily="18" charset="0"/>
              </a:rPr>
              <a:t>literārā</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darba</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radīto</a:t>
            </a:r>
            <a:r>
              <a:rPr lang="en-GB" dirty="0">
                <a:effectLst/>
                <a:latin typeface="Times New Roman" panose="02020603050405020304" pitchFamily="18" charset="0"/>
                <a:cs typeface="Times New Roman" panose="02020603050405020304" pitchFamily="18" charset="0"/>
              </a:rPr>
              <a:t> </a:t>
            </a:r>
            <a:r>
              <a:rPr lang="en-GB" dirty="0" err="1">
                <a:effectLst/>
                <a:latin typeface="Times New Roman" panose="02020603050405020304" pitchFamily="18" charset="0"/>
                <a:cs typeface="Times New Roman" panose="02020603050405020304" pitchFamily="18" charset="0"/>
              </a:rPr>
              <a:t>pārdzīvojumu</a:t>
            </a:r>
            <a:r>
              <a:rPr lang="en-GB" dirty="0">
                <a:effectLst/>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23128741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298</TotalTime>
  <Words>1273</Words>
  <Application>Microsoft Office PowerPoint</Application>
  <PresentationFormat>Widescreen</PresentationFormat>
  <Paragraphs>44</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 Unicode MS</vt:lpstr>
      <vt:lpstr>Arial</vt:lpstr>
      <vt:lpstr>Calibri</vt:lpstr>
      <vt:lpstr>Times New Roman</vt:lpstr>
      <vt:lpstr>Trebuchet MS</vt:lpstr>
      <vt:lpstr>Tw Cen MT</vt:lpstr>
      <vt:lpstr>Circuit</vt:lpstr>
      <vt:lpstr>Pirmsskolas iestāžu vadītāju un skolu direktoru vietnieku seminārs</vt:lpstr>
      <vt:lpstr>PowerPoint Presentation</vt:lpstr>
      <vt:lpstr>Ministru kabineta noteikumi Nr. 716  Rīgā 2018. gada 21. novembrī (prot. Nr. 53 29. §) Noteikumi par valsts pirmsskolas izglītības vadlīnijām un pirmsskolas izglītības programmu paraugiem Izdoti saskaņā ar Izglītības likuma 14. panta 18.1 punktu </vt:lpstr>
      <vt:lpstr>Pirmsskolas izglītības satura īstenošanas uzdevumi: </vt:lpstr>
      <vt:lpstr>Pirmsskolas izglītības obligāto saturu veido: </vt:lpstr>
      <vt:lpstr>  10. Pirmsskolas izglītības nobeigumā bērns ir apguvis šādus pratību pamatus, kas ietver vērtības un tikumus, caurviju prasmes un zināšanas, izpratni un pamatprasmes: </vt:lpstr>
      <vt:lpstr>PowerPoint Presentation</vt:lpstr>
      <vt:lpstr>sociālā un pilsoniskā mācību joma</vt:lpstr>
      <vt:lpstr> kultūras izpratnes un pašizpausmes mākslā mācību joma</vt:lpstr>
      <vt:lpstr>dabaszinātņu mācību joma</vt:lpstr>
      <vt:lpstr>matemātikas mācību joma</vt:lpstr>
      <vt:lpstr>tehnoloģiju mācību joma</vt:lpstr>
      <vt:lpstr>veselības un fiziskās aktivitātes mācību jomā</vt:lpstr>
      <vt:lpstr>Lai sasniegtu plānotos rezultātus, tā tiek īstenota: </vt:lpstr>
      <vt:lpstr>bērns mācās iedziļinoties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Pirmsskolas iestāžu vadītāju un skolu direktoru vietnieku seminārs</dc:title>
  <dc:creator>Ieva Dakne</dc:creator>
  <cp:lastModifiedBy>Ieva Dakne</cp:lastModifiedBy>
  <cp:revision>15</cp:revision>
  <dcterms:created xsi:type="dcterms:W3CDTF">2019-04-26T07:09:06Z</dcterms:created>
  <dcterms:modified xsi:type="dcterms:W3CDTF">2019-12-02T13:42:41Z</dcterms:modified>
</cp:coreProperties>
</file>