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0" r:id="rId5"/>
    <p:sldId id="261" r:id="rId6"/>
    <p:sldId id="262" r:id="rId7"/>
    <p:sldId id="263" r:id="rId8"/>
    <p:sldId id="258" r:id="rId9"/>
    <p:sldId id="268" r:id="rId10"/>
    <p:sldId id="259" r:id="rId11"/>
    <p:sldId id="265" r:id="rId12"/>
    <p:sldId id="266" r:id="rId13"/>
    <p:sldId id="267" r:id="rId14"/>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33D0-0A60-9447-DCEB-2BAE756346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A03D84F7-3070-2B72-CD0C-4411B3F595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906C205E-93AB-25F4-F49C-FD56627A682A}"/>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5" name="Footer Placeholder 4">
            <a:extLst>
              <a:ext uri="{FF2B5EF4-FFF2-40B4-BE49-F238E27FC236}">
                <a16:creationId xmlns:a16="http://schemas.microsoft.com/office/drawing/2014/main" id="{B1394ECD-740E-D915-B13C-0C0003E60E4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015338D-5E5F-942E-072E-7EB15000072F}"/>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103826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80B0D-AC26-6132-A3B3-EDEA93D2161E}"/>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5A39DA83-893E-EB1E-11AB-55896541DA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628CF23-A8AC-F5F6-D39A-12C6BB67EBD1}"/>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5" name="Footer Placeholder 4">
            <a:extLst>
              <a:ext uri="{FF2B5EF4-FFF2-40B4-BE49-F238E27FC236}">
                <a16:creationId xmlns:a16="http://schemas.microsoft.com/office/drawing/2014/main" id="{FECB4AD1-BB12-4078-693E-4259C39C5593}"/>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5D25A70-E677-652E-97ED-6D352853129B}"/>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296747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F5DFC7-D9F7-D44E-4AB6-71F94D5734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8F01A57B-ECB9-2F97-175A-9A12572377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F058479-9051-B39A-FE7B-6BFC32CD9362}"/>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5" name="Footer Placeholder 4">
            <a:extLst>
              <a:ext uri="{FF2B5EF4-FFF2-40B4-BE49-F238E27FC236}">
                <a16:creationId xmlns:a16="http://schemas.microsoft.com/office/drawing/2014/main" id="{E5BE86B3-2506-C61C-A734-13D7AD549FA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5359D7B-4BE9-3529-2BB2-AD16271F0022}"/>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29395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58057-1111-4E05-EE90-7A73C1BC7FB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1C588AB8-ADB9-BC42-4C6E-4B5642066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0475AFF-185C-AD42-DDF5-C84450EF4393}"/>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5" name="Footer Placeholder 4">
            <a:extLst>
              <a:ext uri="{FF2B5EF4-FFF2-40B4-BE49-F238E27FC236}">
                <a16:creationId xmlns:a16="http://schemas.microsoft.com/office/drawing/2014/main" id="{38A03934-73E6-93DC-B3AF-2A333517F0DA}"/>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A5E9681E-53B1-7C0C-D6C5-5C56D1D91922}"/>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99885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BE41-D77B-AE8B-3CE0-030D108158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58ED03E6-D404-E972-1093-14387A1482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AF3CA-1488-F38F-FB0F-5725C475EA24}"/>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5" name="Footer Placeholder 4">
            <a:extLst>
              <a:ext uri="{FF2B5EF4-FFF2-40B4-BE49-F238E27FC236}">
                <a16:creationId xmlns:a16="http://schemas.microsoft.com/office/drawing/2014/main" id="{30E744BF-14F3-4240-727B-C6BFE1F9B5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EA36BAE-85BB-C27F-E709-D82FEA0C8E82}"/>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374902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DBD8-F43F-A3C3-F38F-F2F1A580BDF9}"/>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D4DFBEF-FD76-719D-EB78-0916778DFC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5336A9F1-3405-AE00-184E-9AD9935E78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660EEF8D-65FC-6D33-FC25-305C08FFA89E}"/>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6" name="Footer Placeholder 5">
            <a:extLst>
              <a:ext uri="{FF2B5EF4-FFF2-40B4-BE49-F238E27FC236}">
                <a16:creationId xmlns:a16="http://schemas.microsoft.com/office/drawing/2014/main" id="{F5C68350-024C-DCC2-63BA-F67B211A5BA1}"/>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6778024-C034-3E15-2C03-2099A3F9F3B7}"/>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2113851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D979-35DF-8C4D-1573-49AE9B706E61}"/>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28E28BAC-F291-F330-88E2-C5FC1DD2FC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3D106B-5BCF-9785-457E-5B2B2C1D01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498154BE-7F4B-0FA4-7447-2E3089065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FA4C8D-591D-4045-982C-43FABCD1B7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57C78987-6326-5386-2697-B63D0AD3218A}"/>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8" name="Footer Placeholder 7">
            <a:extLst>
              <a:ext uri="{FF2B5EF4-FFF2-40B4-BE49-F238E27FC236}">
                <a16:creationId xmlns:a16="http://schemas.microsoft.com/office/drawing/2014/main" id="{2FDAD673-030B-6BC0-008F-736D92768FA9}"/>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8CB7986F-7448-5418-BF39-B9DF398614C9}"/>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3453873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7A186-01D6-0342-C88F-C367E5965C48}"/>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911AEC15-8A4E-A496-C865-7155BAAE9A77}"/>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4" name="Footer Placeholder 3">
            <a:extLst>
              <a:ext uri="{FF2B5EF4-FFF2-40B4-BE49-F238E27FC236}">
                <a16:creationId xmlns:a16="http://schemas.microsoft.com/office/drawing/2014/main" id="{012B51F4-13AA-0DBD-AE89-590ACF0D0C94}"/>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9F8A681E-B7EF-957B-333A-84C2BB55DCC0}"/>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3486188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D1B45-F73F-37BE-F1C6-0793FBC23A0C}"/>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3" name="Footer Placeholder 2">
            <a:extLst>
              <a:ext uri="{FF2B5EF4-FFF2-40B4-BE49-F238E27FC236}">
                <a16:creationId xmlns:a16="http://schemas.microsoft.com/office/drawing/2014/main" id="{B4B8DF0D-416E-9C74-E872-BFED67EACC97}"/>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006448CB-B916-D358-4130-D6FC98CEBA4F}"/>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237595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CA53-70EA-9E82-9981-0AFDA9F2B1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D45ED388-A799-1D76-09A2-A778343D42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2C5314CA-48D4-A2D3-8A71-74C609E16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E3389D-A4D4-9885-E4DB-2A86B88B52EC}"/>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6" name="Footer Placeholder 5">
            <a:extLst>
              <a:ext uri="{FF2B5EF4-FFF2-40B4-BE49-F238E27FC236}">
                <a16:creationId xmlns:a16="http://schemas.microsoft.com/office/drawing/2014/main" id="{6B68CEC1-9DE0-4AA9-0B92-7CC2496A5C5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491D39F0-EDEF-54E6-B192-B807DBFE2616}"/>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196475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170A-0B56-B528-9180-DA0808B16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46F5D19-AB4A-6646-3A01-6A82D73C1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1B701A72-2F1A-1F0E-2D45-CE38FFD72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C683CB-8BAE-6EA1-B164-3FAACB73770E}"/>
              </a:ext>
            </a:extLst>
          </p:cNvPr>
          <p:cNvSpPr>
            <a:spLocks noGrp="1"/>
          </p:cNvSpPr>
          <p:nvPr>
            <p:ph type="dt" sz="half" idx="10"/>
          </p:nvPr>
        </p:nvSpPr>
        <p:spPr/>
        <p:txBody>
          <a:bodyPr/>
          <a:lstStyle/>
          <a:p>
            <a:fld id="{F0CCEF1E-882D-48C4-BBEA-5C66DC7E4E38}" type="datetimeFigureOut">
              <a:rPr lang="lv-LV" smtClean="0"/>
              <a:t>22.02.2024</a:t>
            </a:fld>
            <a:endParaRPr lang="lv-LV"/>
          </a:p>
        </p:txBody>
      </p:sp>
      <p:sp>
        <p:nvSpPr>
          <p:cNvPr id="6" name="Footer Placeholder 5">
            <a:extLst>
              <a:ext uri="{FF2B5EF4-FFF2-40B4-BE49-F238E27FC236}">
                <a16:creationId xmlns:a16="http://schemas.microsoft.com/office/drawing/2014/main" id="{FAE27A0A-FACB-87A9-F30B-73FD71A44CCC}"/>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5F04EBFD-D34F-6F90-FB19-A4F1D7672CA5}"/>
              </a:ext>
            </a:extLst>
          </p:cNvPr>
          <p:cNvSpPr>
            <a:spLocks noGrp="1"/>
          </p:cNvSpPr>
          <p:nvPr>
            <p:ph type="sldNum" sz="quarter" idx="12"/>
          </p:nvPr>
        </p:nvSpPr>
        <p:spPr/>
        <p:txBody>
          <a:bodyPr/>
          <a:lstStyle/>
          <a:p>
            <a:fld id="{545F4AA1-5E3A-4557-AFAB-E13EDD709185}" type="slidenum">
              <a:rPr lang="lv-LV" smtClean="0"/>
              <a:t>‹#›</a:t>
            </a:fld>
            <a:endParaRPr lang="lv-LV"/>
          </a:p>
        </p:txBody>
      </p:sp>
    </p:spTree>
    <p:extLst>
      <p:ext uri="{BB962C8B-B14F-4D97-AF65-F5344CB8AC3E}">
        <p14:creationId xmlns:p14="http://schemas.microsoft.com/office/powerpoint/2010/main" val="512232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535B12-2CA4-270F-0EC9-08836AFC96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9282128E-F29A-D4B6-E48F-7563CEE98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DF8986E-FDDD-E7FA-0208-714AC8A7F4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CEF1E-882D-48C4-BBEA-5C66DC7E4E38}" type="datetimeFigureOut">
              <a:rPr lang="lv-LV" smtClean="0"/>
              <a:t>22.02.2024</a:t>
            </a:fld>
            <a:endParaRPr lang="lv-LV"/>
          </a:p>
        </p:txBody>
      </p:sp>
      <p:sp>
        <p:nvSpPr>
          <p:cNvPr id="5" name="Footer Placeholder 4">
            <a:extLst>
              <a:ext uri="{FF2B5EF4-FFF2-40B4-BE49-F238E27FC236}">
                <a16:creationId xmlns:a16="http://schemas.microsoft.com/office/drawing/2014/main" id="{CC536B51-75D0-5F96-9EDD-9FDED40FC0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E8290C29-26ED-EC72-126F-75C2B9B8D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5F4AA1-5E3A-4557-AFAB-E13EDD709185}" type="slidenum">
              <a:rPr lang="lv-LV" smtClean="0"/>
              <a:t>‹#›</a:t>
            </a:fld>
            <a:endParaRPr lang="lv-LV"/>
          </a:p>
        </p:txBody>
      </p:sp>
    </p:spTree>
    <p:extLst>
      <p:ext uri="{BB962C8B-B14F-4D97-AF65-F5344CB8AC3E}">
        <p14:creationId xmlns:p14="http://schemas.microsoft.com/office/powerpoint/2010/main" val="3983961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43.jp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392B646-FACB-F869-7CF2-C6EB5E29394B}"/>
              </a:ext>
            </a:extLst>
          </p:cNvPr>
          <p:cNvSpPr>
            <a:spLocks noGrp="1"/>
          </p:cNvSpPr>
          <p:nvPr>
            <p:ph type="subTitle" idx="1"/>
          </p:nvPr>
        </p:nvSpPr>
        <p:spPr>
          <a:xfrm>
            <a:off x="1350241" y="4127455"/>
            <a:ext cx="9144000" cy="1655762"/>
          </a:xfrm>
        </p:spPr>
        <p:txBody>
          <a:bodyPr>
            <a:normAutofit/>
          </a:bodyPr>
          <a:lstStyle/>
          <a:p>
            <a:r>
              <a:rPr lang="lv-LV" sz="4800" dirty="0">
                <a:latin typeface="Times New Roman" panose="02020603050405020304" pitchFamily="18" charset="0"/>
                <a:cs typeface="Times New Roman" panose="02020603050405020304" pitchFamily="18" charset="0"/>
              </a:rPr>
              <a:t>Labās prakses piemēri 2023.gada vasaras periodā</a:t>
            </a:r>
          </a:p>
        </p:txBody>
      </p:sp>
      <p:pic>
        <p:nvPicPr>
          <p:cNvPr id="5" name="Picture 4">
            <a:extLst>
              <a:ext uri="{FF2B5EF4-FFF2-40B4-BE49-F238E27FC236}">
                <a16:creationId xmlns:a16="http://schemas.microsoft.com/office/drawing/2014/main" id="{0AE5AAA3-254D-83B8-AAC7-6409198E9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409" y="121298"/>
            <a:ext cx="4159991" cy="4159991"/>
          </a:xfrm>
          <a:prstGeom prst="rect">
            <a:avLst/>
          </a:prstGeom>
        </p:spPr>
      </p:pic>
      <p:sp>
        <p:nvSpPr>
          <p:cNvPr id="6" name="TextBox 5">
            <a:extLst>
              <a:ext uri="{FF2B5EF4-FFF2-40B4-BE49-F238E27FC236}">
                <a16:creationId xmlns:a16="http://schemas.microsoft.com/office/drawing/2014/main" id="{FF7B0429-0275-C2A4-C665-5FD19045D9EE}"/>
              </a:ext>
            </a:extLst>
          </p:cNvPr>
          <p:cNvSpPr txBox="1"/>
          <p:nvPr/>
        </p:nvSpPr>
        <p:spPr>
          <a:xfrm>
            <a:off x="6004561" y="5783217"/>
            <a:ext cx="5770880" cy="646331"/>
          </a:xfrm>
          <a:prstGeom prst="rect">
            <a:avLst/>
          </a:prstGeom>
          <a:noFill/>
        </p:spPr>
        <p:txBody>
          <a:bodyPr wrap="square" rtlCol="0">
            <a:spAutoFit/>
          </a:bodyPr>
          <a:lstStyle/>
          <a:p>
            <a:pPr algn="just"/>
            <a:r>
              <a:rPr lang="lv-LV" dirty="0">
                <a:latin typeface="Times New Roman" panose="02020603050405020304" pitchFamily="18" charset="0"/>
                <a:cs typeface="Times New Roman" panose="02020603050405020304" pitchFamily="18" charset="0"/>
              </a:rPr>
              <a:t>Sagatavoja: vadītājas vietniece izglītības jomā/metodiķe 					</a:t>
            </a:r>
            <a:r>
              <a:rPr lang="lv-LV" b="1" dirty="0">
                <a:latin typeface="Times New Roman" panose="02020603050405020304" pitchFamily="18" charset="0"/>
                <a:cs typeface="Times New Roman" panose="02020603050405020304" pitchFamily="18" charset="0"/>
              </a:rPr>
              <a:t>Inese </a:t>
            </a:r>
            <a:r>
              <a:rPr lang="lv-LV" b="1" dirty="0" err="1">
                <a:latin typeface="Times New Roman" panose="02020603050405020304" pitchFamily="18" charset="0"/>
                <a:cs typeface="Times New Roman" panose="02020603050405020304" pitchFamily="18" charset="0"/>
              </a:rPr>
              <a:t>Juzovska</a:t>
            </a:r>
            <a:endParaRPr lang="lv-LV"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22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986D-2728-1760-E9A7-6EFFF8D2134A}"/>
              </a:ext>
            </a:extLst>
          </p:cNvPr>
          <p:cNvSpPr>
            <a:spLocks noGrp="1"/>
          </p:cNvSpPr>
          <p:nvPr>
            <p:ph type="title"/>
          </p:nvPr>
        </p:nvSpPr>
        <p:spPr>
          <a:xfrm>
            <a:off x="4375230" y="365125"/>
            <a:ext cx="6978570" cy="1325563"/>
          </a:xfrm>
        </p:spPr>
        <p:txBody>
          <a:bodyPr>
            <a:normAutofit/>
          </a:bodyPr>
          <a:lstStyle/>
          <a:p>
            <a:pPr algn="just"/>
            <a:r>
              <a:rPr lang="lv-LV" sz="2800" dirty="0">
                <a:latin typeface="Times New Roman" panose="02020603050405020304" pitchFamily="18" charset="0"/>
                <a:cs typeface="Times New Roman" panose="02020603050405020304" pitchFamily="18" charset="0"/>
              </a:rPr>
              <a:t>Vasarā dienas lielāko daļu pavadām āra vidē pētot un </a:t>
            </a:r>
            <a:r>
              <a:rPr lang="lv-LV" sz="2800" dirty="0" err="1">
                <a:latin typeface="Times New Roman" panose="02020603050405020304" pitchFamily="18" charset="0"/>
                <a:cs typeface="Times New Roman" panose="02020603050405020304" pitchFamily="18" charset="0"/>
              </a:rPr>
              <a:t>radod</a:t>
            </a:r>
            <a:r>
              <a:rPr lang="lv-LV" sz="2800" dirty="0">
                <a:latin typeface="Times New Roman" panose="02020603050405020304" pitchFamily="18" charset="0"/>
                <a:cs typeface="Times New Roman" panose="02020603050405020304" pitchFamily="18" charset="0"/>
              </a:rPr>
              <a:t>.</a:t>
            </a:r>
          </a:p>
        </p:txBody>
      </p:sp>
      <p:pic>
        <p:nvPicPr>
          <p:cNvPr id="6" name="Content Placeholder 5">
            <a:extLst>
              <a:ext uri="{FF2B5EF4-FFF2-40B4-BE49-F238E27FC236}">
                <a16:creationId xmlns:a16="http://schemas.microsoft.com/office/drawing/2014/main" id="{551A2041-ECAD-2ED9-BF83-334F6747AD2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2685" y="211227"/>
            <a:ext cx="3570581" cy="6347701"/>
          </a:xfrm>
        </p:spPr>
      </p:pic>
      <p:pic>
        <p:nvPicPr>
          <p:cNvPr id="8" name="Content Placeholder 7">
            <a:extLst>
              <a:ext uri="{FF2B5EF4-FFF2-40B4-BE49-F238E27FC236}">
                <a16:creationId xmlns:a16="http://schemas.microsoft.com/office/drawing/2014/main" id="{1283E62C-CC9B-6FEC-CB18-0E0C3D6F9B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581"/>
          <a:stretch/>
        </p:blipFill>
        <p:spPr>
          <a:xfrm>
            <a:off x="4567040" y="1764351"/>
            <a:ext cx="2785432" cy="4774558"/>
          </a:xfrm>
        </p:spPr>
      </p:pic>
      <p:pic>
        <p:nvPicPr>
          <p:cNvPr id="10" name="Picture 9">
            <a:extLst>
              <a:ext uri="{FF2B5EF4-FFF2-40B4-BE49-F238E27FC236}">
                <a16:creationId xmlns:a16="http://schemas.microsoft.com/office/drawing/2014/main" id="{2EEB52C9-C848-2FF1-54C6-F786971F8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515" y="1764352"/>
            <a:ext cx="3580918" cy="4774557"/>
          </a:xfrm>
          <a:prstGeom prst="rect">
            <a:avLst/>
          </a:prstGeom>
        </p:spPr>
      </p:pic>
    </p:spTree>
    <p:extLst>
      <p:ext uri="{BB962C8B-B14F-4D97-AF65-F5344CB8AC3E}">
        <p14:creationId xmlns:p14="http://schemas.microsoft.com/office/powerpoint/2010/main" val="257273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0067-00EF-33C1-CA43-BC381950A417}"/>
              </a:ext>
            </a:extLst>
          </p:cNvPr>
          <p:cNvSpPr>
            <a:spLocks noGrp="1"/>
          </p:cNvSpPr>
          <p:nvPr>
            <p:ph type="title"/>
          </p:nvPr>
        </p:nvSpPr>
        <p:spPr>
          <a:xfrm>
            <a:off x="4610968" y="258581"/>
            <a:ext cx="7211502" cy="2864212"/>
          </a:xfrm>
        </p:spPr>
        <p:txBody>
          <a:bodyPr>
            <a:noAutofit/>
          </a:bodyPr>
          <a:lstStyle/>
          <a:p>
            <a:pPr algn="just"/>
            <a:r>
              <a:rPr lang="lv-LV" sz="2800" dirty="0">
                <a:latin typeface="Times New Roman" panose="02020603050405020304" pitchFamily="18" charset="0"/>
                <a:cs typeface="Times New Roman" panose="02020603050405020304" pitchFamily="18" charset="0"/>
              </a:rPr>
              <a:t>Kultūras un pašizpausmes mākslā mācību joma tiek veiksmīgi apgūta gleznojot, dejojot, dziedot āra vidē.</a:t>
            </a:r>
            <a:br>
              <a:rPr lang="lv-LV" sz="2800" dirty="0">
                <a:latin typeface="Times New Roman" panose="02020603050405020304" pitchFamily="18" charset="0"/>
                <a:cs typeface="Times New Roman" panose="02020603050405020304" pitchFamily="18" charset="0"/>
              </a:rPr>
            </a:br>
            <a:r>
              <a:rPr lang="lv-LV" sz="2800" dirty="0">
                <a:latin typeface="Times New Roman" panose="02020603050405020304" pitchFamily="18" charset="0"/>
                <a:cs typeface="Times New Roman" panose="02020603050405020304" pitchFamily="18" charset="0"/>
              </a:rPr>
              <a:t>Atrašanās uz skatuves bērnam dod lielāku drosmi un pārliecību par sevi, attīstot runas prasmes un spēju sevi prezentēt.</a:t>
            </a:r>
          </a:p>
        </p:txBody>
      </p:sp>
      <p:pic>
        <p:nvPicPr>
          <p:cNvPr id="10" name="Picture 9">
            <a:extLst>
              <a:ext uri="{FF2B5EF4-FFF2-40B4-BE49-F238E27FC236}">
                <a16:creationId xmlns:a16="http://schemas.microsoft.com/office/drawing/2014/main" id="{19D098A7-75B5-36D2-4E53-FDBD2F7FD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21" y="60324"/>
            <a:ext cx="4347636" cy="3260727"/>
          </a:xfrm>
          <a:prstGeom prst="rect">
            <a:avLst/>
          </a:prstGeom>
        </p:spPr>
      </p:pic>
      <p:pic>
        <p:nvPicPr>
          <p:cNvPr id="12" name="Picture 11">
            <a:extLst>
              <a:ext uri="{FF2B5EF4-FFF2-40B4-BE49-F238E27FC236}">
                <a16:creationId xmlns:a16="http://schemas.microsoft.com/office/drawing/2014/main" id="{AA111269-CFE4-66F4-B1B1-34FBF5238F8F}"/>
              </a:ext>
            </a:extLst>
          </p:cNvPr>
          <p:cNvPicPr>
            <a:picLocks noChangeAspect="1"/>
          </p:cNvPicPr>
          <p:nvPr/>
        </p:nvPicPr>
        <p:blipFill rotWithShape="1">
          <a:blip r:embed="rId3">
            <a:extLst>
              <a:ext uri="{28A0092B-C50C-407E-A947-70E740481C1C}">
                <a14:useLocalDpi xmlns:a14="http://schemas.microsoft.com/office/drawing/2010/main" val="0"/>
              </a:ext>
            </a:extLst>
          </a:blip>
          <a:srcRect t="9455" b="12688"/>
          <a:stretch/>
        </p:blipFill>
        <p:spPr>
          <a:xfrm>
            <a:off x="4166403" y="3426806"/>
            <a:ext cx="3181592" cy="3302779"/>
          </a:xfrm>
          <a:prstGeom prst="rect">
            <a:avLst/>
          </a:prstGeom>
        </p:spPr>
      </p:pic>
      <p:pic>
        <p:nvPicPr>
          <p:cNvPr id="18" name="Picture 17">
            <a:extLst>
              <a:ext uri="{FF2B5EF4-FFF2-40B4-BE49-F238E27FC236}">
                <a16:creationId xmlns:a16="http://schemas.microsoft.com/office/drawing/2014/main" id="{D839392E-39DA-530B-97FC-B24B8DA18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833" y="3426806"/>
            <a:ext cx="4347637" cy="3260728"/>
          </a:xfrm>
          <a:prstGeom prst="rect">
            <a:avLst/>
          </a:prstGeom>
        </p:spPr>
      </p:pic>
      <p:pic>
        <p:nvPicPr>
          <p:cNvPr id="20" name="Picture 19">
            <a:extLst>
              <a:ext uri="{FF2B5EF4-FFF2-40B4-BE49-F238E27FC236}">
                <a16:creationId xmlns:a16="http://schemas.microsoft.com/office/drawing/2014/main" id="{92A4E442-6174-A4CE-FA27-5640B98EE965}"/>
              </a:ext>
            </a:extLst>
          </p:cNvPr>
          <p:cNvPicPr>
            <a:picLocks noChangeAspect="1"/>
          </p:cNvPicPr>
          <p:nvPr/>
        </p:nvPicPr>
        <p:blipFill rotWithShape="1">
          <a:blip r:embed="rId5">
            <a:extLst>
              <a:ext uri="{28A0092B-C50C-407E-A947-70E740481C1C}">
                <a14:useLocalDpi xmlns:a14="http://schemas.microsoft.com/office/drawing/2010/main" val="0"/>
              </a:ext>
            </a:extLst>
          </a:blip>
          <a:srcRect l="-2354" t="-283" r="2354" b="49324"/>
          <a:stretch/>
        </p:blipFill>
        <p:spPr>
          <a:xfrm>
            <a:off x="338855" y="3426806"/>
            <a:ext cx="3721657" cy="3302779"/>
          </a:xfrm>
          <a:prstGeom prst="rect">
            <a:avLst/>
          </a:prstGeom>
        </p:spPr>
      </p:pic>
    </p:spTree>
    <p:extLst>
      <p:ext uri="{BB962C8B-B14F-4D97-AF65-F5344CB8AC3E}">
        <p14:creationId xmlns:p14="http://schemas.microsoft.com/office/powerpoint/2010/main" val="2796492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18A9-D857-70E3-7DEC-1F93A0D2EA1D}"/>
              </a:ext>
            </a:extLst>
          </p:cNvPr>
          <p:cNvSpPr>
            <a:spLocks noGrp="1"/>
          </p:cNvSpPr>
          <p:nvPr>
            <p:ph type="title"/>
          </p:nvPr>
        </p:nvSpPr>
        <p:spPr>
          <a:xfrm>
            <a:off x="4231382" y="272528"/>
            <a:ext cx="7082742" cy="3512394"/>
          </a:xfrm>
        </p:spPr>
        <p:txBody>
          <a:bodyPr>
            <a:noAutofit/>
          </a:bodyPr>
          <a:lstStyle/>
          <a:p>
            <a:pPr algn="just"/>
            <a:r>
              <a:rPr lang="lv-LV" sz="2800" dirty="0">
                <a:latin typeface="Times New Roman" panose="02020603050405020304" pitchFamily="18" charset="0"/>
                <a:cs typeface="Times New Roman" panose="02020603050405020304" pitchFamily="18" charset="0"/>
              </a:rPr>
              <a:t>Mācību vide tiek iekārtota pēc bērnu iniciatīvas un kopā ar viņiem.</a:t>
            </a:r>
            <a:br>
              <a:rPr lang="lv-LV" sz="2800" dirty="0">
                <a:latin typeface="Times New Roman" panose="02020603050405020304" pitchFamily="18" charset="0"/>
                <a:cs typeface="Times New Roman" panose="02020603050405020304" pitchFamily="18" charset="0"/>
              </a:rPr>
            </a:br>
            <a:r>
              <a:rPr lang="lv-LV" sz="2800" dirty="0">
                <a:latin typeface="Times New Roman" panose="02020603050405020304" pitchFamily="18" charset="0"/>
                <a:cs typeface="Times New Roman" panose="02020603050405020304" pitchFamily="18" charset="0"/>
              </a:rPr>
              <a:t>Kokiem tiek uzlikti nosaukumi,  papildināts vai nomainīts «baskāju takas» segums, izveidota vieta vēršanai.</a:t>
            </a:r>
          </a:p>
        </p:txBody>
      </p:sp>
      <p:pic>
        <p:nvPicPr>
          <p:cNvPr id="6" name="Content Placeholder 5">
            <a:extLst>
              <a:ext uri="{FF2B5EF4-FFF2-40B4-BE49-F238E27FC236}">
                <a16:creationId xmlns:a16="http://schemas.microsoft.com/office/drawing/2014/main" id="{722846A8-6137-66D3-14B9-459971F17FAA}"/>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65311" y="182019"/>
            <a:ext cx="3915419" cy="3915419"/>
          </a:xfrm>
          <a:prstGeom prst="rect">
            <a:avLst/>
          </a:prstGeom>
        </p:spPr>
      </p:pic>
      <p:pic>
        <p:nvPicPr>
          <p:cNvPr id="18" name="Content Placeholder 17">
            <a:extLst>
              <a:ext uri="{FF2B5EF4-FFF2-40B4-BE49-F238E27FC236}">
                <a16:creationId xmlns:a16="http://schemas.microsoft.com/office/drawing/2014/main" id="{DD27E335-1EAD-8BE9-5213-53ABDC52100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9922" b="15039"/>
          <a:stretch/>
        </p:blipFill>
        <p:spPr>
          <a:xfrm>
            <a:off x="5500711" y="4097438"/>
            <a:ext cx="2973451" cy="2578544"/>
          </a:xfrm>
        </p:spPr>
      </p:pic>
      <p:pic>
        <p:nvPicPr>
          <p:cNvPr id="20" name="Picture 19">
            <a:extLst>
              <a:ext uri="{FF2B5EF4-FFF2-40B4-BE49-F238E27FC236}">
                <a16:creationId xmlns:a16="http://schemas.microsoft.com/office/drawing/2014/main" id="{BA94BBEA-4703-7FEF-DE6F-63155CE713AE}"/>
              </a:ext>
            </a:extLst>
          </p:cNvPr>
          <p:cNvPicPr>
            <a:picLocks noChangeAspect="1"/>
          </p:cNvPicPr>
          <p:nvPr/>
        </p:nvPicPr>
        <p:blipFill rotWithShape="1">
          <a:blip r:embed="rId4">
            <a:extLst>
              <a:ext uri="{28A0092B-C50C-407E-A947-70E740481C1C}">
                <a14:useLocalDpi xmlns:a14="http://schemas.microsoft.com/office/drawing/2010/main" val="0"/>
              </a:ext>
            </a:extLst>
          </a:blip>
          <a:srcRect t="10855" b="16042"/>
          <a:stretch/>
        </p:blipFill>
        <p:spPr>
          <a:xfrm>
            <a:off x="2758011" y="4097438"/>
            <a:ext cx="2645438" cy="2578543"/>
          </a:xfrm>
          <a:prstGeom prst="rect">
            <a:avLst/>
          </a:prstGeom>
        </p:spPr>
      </p:pic>
      <p:pic>
        <p:nvPicPr>
          <p:cNvPr id="22" name="Picture 21">
            <a:extLst>
              <a:ext uri="{FF2B5EF4-FFF2-40B4-BE49-F238E27FC236}">
                <a16:creationId xmlns:a16="http://schemas.microsoft.com/office/drawing/2014/main" id="{23139E0F-E0AE-EF63-2166-F169025F6313}"/>
              </a:ext>
            </a:extLst>
          </p:cNvPr>
          <p:cNvPicPr>
            <a:picLocks noChangeAspect="1"/>
          </p:cNvPicPr>
          <p:nvPr/>
        </p:nvPicPr>
        <p:blipFill rotWithShape="1">
          <a:blip r:embed="rId5">
            <a:extLst>
              <a:ext uri="{28A0092B-C50C-407E-A947-70E740481C1C}">
                <a14:useLocalDpi xmlns:a14="http://schemas.microsoft.com/office/drawing/2010/main" val="0"/>
              </a:ext>
            </a:extLst>
          </a:blip>
          <a:srcRect t="22502"/>
          <a:stretch/>
        </p:blipFill>
        <p:spPr>
          <a:xfrm>
            <a:off x="165311" y="4097438"/>
            <a:ext cx="2495438" cy="2578543"/>
          </a:xfrm>
          <a:prstGeom prst="rect">
            <a:avLst/>
          </a:prstGeom>
        </p:spPr>
      </p:pic>
      <p:pic>
        <p:nvPicPr>
          <p:cNvPr id="24" name="Picture 23">
            <a:extLst>
              <a:ext uri="{FF2B5EF4-FFF2-40B4-BE49-F238E27FC236}">
                <a16:creationId xmlns:a16="http://schemas.microsoft.com/office/drawing/2014/main" id="{B595293E-4F56-5FD8-B971-A470E2CE6E7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8362" b="10803"/>
          <a:stretch/>
        </p:blipFill>
        <p:spPr>
          <a:xfrm>
            <a:off x="8582168" y="4097438"/>
            <a:ext cx="2731956" cy="2578543"/>
          </a:xfrm>
          <a:prstGeom prst="rect">
            <a:avLst/>
          </a:prstGeom>
        </p:spPr>
      </p:pic>
    </p:spTree>
    <p:extLst>
      <p:ext uri="{BB962C8B-B14F-4D97-AF65-F5344CB8AC3E}">
        <p14:creationId xmlns:p14="http://schemas.microsoft.com/office/powerpoint/2010/main" val="1158261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BD75-FBA3-49E5-FAD8-12443F4779A0}"/>
              </a:ext>
            </a:extLst>
          </p:cNvPr>
          <p:cNvSpPr>
            <a:spLocks noGrp="1"/>
          </p:cNvSpPr>
          <p:nvPr>
            <p:ph type="title"/>
          </p:nvPr>
        </p:nvSpPr>
        <p:spPr>
          <a:xfrm>
            <a:off x="5104434" y="365125"/>
            <a:ext cx="6249365" cy="3063875"/>
          </a:xfrm>
        </p:spPr>
        <p:txBody>
          <a:bodyPr>
            <a:noAutofit/>
          </a:bodyPr>
          <a:lstStyle/>
          <a:p>
            <a:pPr algn="just"/>
            <a:r>
              <a:rPr lang="lv-LV" sz="2800" dirty="0">
                <a:latin typeface="Times New Roman" panose="02020603050405020304" pitchFamily="18" charset="0"/>
                <a:cs typeface="Times New Roman" panose="02020603050405020304" pitchFamily="18" charset="0"/>
              </a:rPr>
              <a:t>Vasaras karstajā laikā bērni izbauda ūdens priekus – tiek rīkotas ūdens stafetes, kas veicina uzmanību un koncentrēšanās spējas, saliedētību un stiprina komandas garu.</a:t>
            </a:r>
          </a:p>
        </p:txBody>
      </p:sp>
      <p:pic>
        <p:nvPicPr>
          <p:cNvPr id="5" name="Content Placeholder 7">
            <a:extLst>
              <a:ext uri="{FF2B5EF4-FFF2-40B4-BE49-F238E27FC236}">
                <a16:creationId xmlns:a16="http://schemas.microsoft.com/office/drawing/2014/main" id="{CD5EC6BD-A399-3BF8-72C4-E04AF4FFD001}"/>
              </a:ext>
            </a:extLst>
          </p:cNvPr>
          <p:cNvPicPr>
            <a:picLocks noChangeAspect="1"/>
          </p:cNvPicPr>
          <p:nvPr/>
        </p:nvPicPr>
        <p:blipFill rotWithShape="1">
          <a:blip r:embed="rId2">
            <a:extLst>
              <a:ext uri="{28A0092B-C50C-407E-A947-70E740481C1C}">
                <a14:useLocalDpi xmlns:a14="http://schemas.microsoft.com/office/drawing/2010/main" val="0"/>
              </a:ext>
            </a:extLst>
          </a:blip>
          <a:srcRect r="12551"/>
          <a:stretch/>
        </p:blipFill>
        <p:spPr>
          <a:xfrm>
            <a:off x="3994687" y="3704974"/>
            <a:ext cx="3589454" cy="3078461"/>
          </a:xfrm>
          <a:prstGeom prst="rect">
            <a:avLst/>
          </a:prstGeom>
        </p:spPr>
      </p:pic>
      <p:pic>
        <p:nvPicPr>
          <p:cNvPr id="6" name="Picture 5">
            <a:extLst>
              <a:ext uri="{FF2B5EF4-FFF2-40B4-BE49-F238E27FC236}">
                <a16:creationId xmlns:a16="http://schemas.microsoft.com/office/drawing/2014/main" id="{2B2D6BAF-1D6C-9C69-3A24-D0E738593941}"/>
              </a:ext>
            </a:extLst>
          </p:cNvPr>
          <p:cNvPicPr>
            <a:picLocks noChangeAspect="1"/>
          </p:cNvPicPr>
          <p:nvPr/>
        </p:nvPicPr>
        <p:blipFill rotWithShape="1">
          <a:blip r:embed="rId3">
            <a:extLst>
              <a:ext uri="{28A0092B-C50C-407E-A947-70E740481C1C}">
                <a14:useLocalDpi xmlns:a14="http://schemas.microsoft.com/office/drawing/2010/main" val="0"/>
              </a:ext>
            </a:extLst>
          </a:blip>
          <a:srcRect l="7225" r="9024"/>
          <a:stretch/>
        </p:blipFill>
        <p:spPr>
          <a:xfrm>
            <a:off x="135519" y="3698326"/>
            <a:ext cx="3437681" cy="3078462"/>
          </a:xfrm>
          <a:prstGeom prst="rect">
            <a:avLst/>
          </a:prstGeom>
        </p:spPr>
      </p:pic>
      <p:pic>
        <p:nvPicPr>
          <p:cNvPr id="7" name="Picture 6">
            <a:extLst>
              <a:ext uri="{FF2B5EF4-FFF2-40B4-BE49-F238E27FC236}">
                <a16:creationId xmlns:a16="http://schemas.microsoft.com/office/drawing/2014/main" id="{A812C80D-A539-435A-67EB-F2106127E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2" y="81212"/>
            <a:ext cx="4651767" cy="3488825"/>
          </a:xfrm>
          <a:prstGeom prst="rect">
            <a:avLst/>
          </a:prstGeom>
        </p:spPr>
      </p:pic>
      <p:pic>
        <p:nvPicPr>
          <p:cNvPr id="10" name="Picture 9">
            <a:extLst>
              <a:ext uri="{FF2B5EF4-FFF2-40B4-BE49-F238E27FC236}">
                <a16:creationId xmlns:a16="http://schemas.microsoft.com/office/drawing/2014/main" id="{988B73CB-550F-84F4-CFFD-A5BD612F6102}"/>
              </a:ext>
            </a:extLst>
          </p:cNvPr>
          <p:cNvPicPr>
            <a:picLocks noChangeAspect="1"/>
          </p:cNvPicPr>
          <p:nvPr/>
        </p:nvPicPr>
        <p:blipFill rotWithShape="1">
          <a:blip r:embed="rId5">
            <a:extLst>
              <a:ext uri="{28A0092B-C50C-407E-A947-70E740481C1C}">
                <a14:useLocalDpi xmlns:a14="http://schemas.microsoft.com/office/drawing/2010/main" val="0"/>
              </a:ext>
            </a:extLst>
          </a:blip>
          <a:srcRect t="7334" b="25359"/>
          <a:stretch/>
        </p:blipFill>
        <p:spPr>
          <a:xfrm>
            <a:off x="8005629" y="3698326"/>
            <a:ext cx="3437681" cy="3085109"/>
          </a:xfrm>
          <a:prstGeom prst="rect">
            <a:avLst/>
          </a:prstGeom>
        </p:spPr>
      </p:pic>
    </p:spTree>
    <p:extLst>
      <p:ext uri="{BB962C8B-B14F-4D97-AF65-F5344CB8AC3E}">
        <p14:creationId xmlns:p14="http://schemas.microsoft.com/office/powerpoint/2010/main" val="4204251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6F1867-8FA4-35AB-C799-F44008B9E8EB}"/>
              </a:ext>
            </a:extLst>
          </p:cNvPr>
          <p:cNvSpPr>
            <a:spLocks noGrp="1"/>
          </p:cNvSpPr>
          <p:nvPr>
            <p:ph type="title"/>
          </p:nvPr>
        </p:nvSpPr>
        <p:spPr>
          <a:xfrm>
            <a:off x="3637173" y="-99023"/>
            <a:ext cx="7388290" cy="998316"/>
          </a:xfrm>
        </p:spPr>
        <p:txBody>
          <a:bodyPr/>
          <a:lstStyle/>
          <a:p>
            <a:r>
              <a:rPr lang="lv-LV" dirty="0">
                <a:latin typeface="Times New Roman" panose="02020603050405020304" pitchFamily="18" charset="0"/>
                <a:cs typeface="Times New Roman" panose="02020603050405020304" pitchFamily="18" charset="0"/>
              </a:rPr>
              <a:t>Āra vide kā mācību resurss</a:t>
            </a:r>
          </a:p>
        </p:txBody>
      </p:sp>
      <p:pic>
        <p:nvPicPr>
          <p:cNvPr id="8" name="Content Placeholder 7">
            <a:extLst>
              <a:ext uri="{FF2B5EF4-FFF2-40B4-BE49-F238E27FC236}">
                <a16:creationId xmlns:a16="http://schemas.microsoft.com/office/drawing/2014/main" id="{E9DA7D12-DAE1-9DA3-0F10-4C9F139AEB5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969" b="4613"/>
          <a:stretch/>
        </p:blipFill>
        <p:spPr>
          <a:xfrm>
            <a:off x="0" y="41521"/>
            <a:ext cx="3508310" cy="4182734"/>
          </a:xfrm>
          <a:prstGeom prst="rect">
            <a:avLst/>
          </a:prstGeom>
          <a:ln>
            <a:noFill/>
          </a:ln>
          <a:effectLst>
            <a:softEdge rad="112500"/>
          </a:effectLst>
        </p:spPr>
      </p:pic>
      <p:pic>
        <p:nvPicPr>
          <p:cNvPr id="10" name="Content Placeholder 9">
            <a:extLst>
              <a:ext uri="{FF2B5EF4-FFF2-40B4-BE49-F238E27FC236}">
                <a16:creationId xmlns:a16="http://schemas.microsoft.com/office/drawing/2014/main" id="{97EF9F78-853B-3062-04D0-766C2D49D4A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3586"/>
          <a:stretch/>
        </p:blipFill>
        <p:spPr>
          <a:xfrm>
            <a:off x="0" y="4167656"/>
            <a:ext cx="4694357" cy="2690344"/>
          </a:xfrm>
          <a:prstGeom prst="rect">
            <a:avLst/>
          </a:prstGeom>
          <a:ln>
            <a:noFill/>
          </a:ln>
          <a:effectLst>
            <a:softEdge rad="112500"/>
          </a:effectLst>
        </p:spPr>
      </p:pic>
      <p:sp>
        <p:nvSpPr>
          <p:cNvPr id="12" name="TextBox 11">
            <a:extLst>
              <a:ext uri="{FF2B5EF4-FFF2-40B4-BE49-F238E27FC236}">
                <a16:creationId xmlns:a16="http://schemas.microsoft.com/office/drawing/2014/main" id="{860CF507-BF55-13BF-271A-79D47013FADE}"/>
              </a:ext>
            </a:extLst>
          </p:cNvPr>
          <p:cNvSpPr txBox="1"/>
          <p:nvPr/>
        </p:nvSpPr>
        <p:spPr>
          <a:xfrm>
            <a:off x="3637173" y="578616"/>
            <a:ext cx="7190170" cy="2585323"/>
          </a:xfrm>
          <a:prstGeom prst="rect">
            <a:avLst/>
          </a:prstGeom>
          <a:noFill/>
        </p:spPr>
        <p:txBody>
          <a:bodyPr wrap="square">
            <a:spAutoFit/>
          </a:bodyPr>
          <a:lstStyle/>
          <a:p>
            <a:pPr algn="just"/>
            <a:r>
              <a:rPr lang="lv-LV" sz="2700" dirty="0">
                <a:latin typeface="Times New Roman" panose="02020603050405020304" pitchFamily="18" charset="0"/>
                <a:cs typeface="Times New Roman" panose="02020603050405020304" pitchFamily="18" charset="0"/>
              </a:rPr>
              <a:t>Pavasarī uzbūvējām siltumnīcu un augstās dobes.</a:t>
            </a:r>
          </a:p>
          <a:p>
            <a:pPr algn="just"/>
            <a:r>
              <a:rPr lang="lv-LV" sz="2700" dirty="0">
                <a:latin typeface="Times New Roman" panose="02020603050405020304" pitchFamily="18" charset="0"/>
                <a:cs typeface="Times New Roman" panose="02020603050405020304" pitchFamily="18" charset="0"/>
              </a:rPr>
              <a:t>Katrai grupai tika atvēlēts zemes laukums, kurā bērni kopā ar skolotājām uzsāka ilgstošu eksperimentu «Kas izaug no sēklas?»</a:t>
            </a:r>
          </a:p>
          <a:p>
            <a:pPr algn="just"/>
            <a:r>
              <a:rPr lang="lv-LV" sz="2700" dirty="0">
                <a:latin typeface="Times New Roman" panose="02020603050405020304" pitchFamily="18" charset="0"/>
                <a:cs typeface="Times New Roman" panose="02020603050405020304" pitchFamily="18" charset="0"/>
              </a:rPr>
              <a:t>Bērni sēja sēklas, audzēja stādus un tad tos stādīja āra dobēs un siltumnīcā.</a:t>
            </a:r>
          </a:p>
        </p:txBody>
      </p:sp>
      <p:pic>
        <p:nvPicPr>
          <p:cNvPr id="14" name="Picture 13">
            <a:extLst>
              <a:ext uri="{FF2B5EF4-FFF2-40B4-BE49-F238E27FC236}">
                <a16:creationId xmlns:a16="http://schemas.microsoft.com/office/drawing/2014/main" id="{57551494-22F6-A344-3C11-0E5F77E4EE7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93731" y="3217035"/>
            <a:ext cx="2712839" cy="3617118"/>
          </a:xfrm>
          <a:prstGeom prst="rect">
            <a:avLst/>
          </a:prstGeom>
          <a:ln>
            <a:noFill/>
          </a:ln>
          <a:effectLst>
            <a:softEdge rad="112500"/>
          </a:effectLst>
        </p:spPr>
      </p:pic>
      <p:pic>
        <p:nvPicPr>
          <p:cNvPr id="16" name="Picture 15">
            <a:extLst>
              <a:ext uri="{FF2B5EF4-FFF2-40B4-BE49-F238E27FC236}">
                <a16:creationId xmlns:a16="http://schemas.microsoft.com/office/drawing/2014/main" id="{83DDC776-D440-2405-F2C1-676364971AE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05944" y="3193187"/>
            <a:ext cx="2712839" cy="3617119"/>
          </a:xfrm>
          <a:prstGeom prst="rect">
            <a:avLst/>
          </a:prstGeom>
          <a:ln>
            <a:noFill/>
          </a:ln>
          <a:effectLst>
            <a:softEdge rad="112500"/>
          </a:effectLst>
        </p:spPr>
      </p:pic>
    </p:spTree>
    <p:extLst>
      <p:ext uri="{BB962C8B-B14F-4D97-AF65-F5344CB8AC3E}">
        <p14:creationId xmlns:p14="http://schemas.microsoft.com/office/powerpoint/2010/main" val="367125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9A1C-E4E1-637F-C329-0DCD9C211725}"/>
              </a:ext>
            </a:extLst>
          </p:cNvPr>
          <p:cNvSpPr>
            <a:spLocks noGrp="1"/>
          </p:cNvSpPr>
          <p:nvPr>
            <p:ph type="title"/>
          </p:nvPr>
        </p:nvSpPr>
        <p:spPr>
          <a:xfrm>
            <a:off x="142241" y="1"/>
            <a:ext cx="11147800" cy="1690688"/>
          </a:xfrm>
        </p:spPr>
        <p:txBody>
          <a:bodyPr>
            <a:noAutofit/>
          </a:bodyPr>
          <a:lstStyle/>
          <a:p>
            <a:pPr algn="just"/>
            <a:r>
              <a:rPr lang="lv-LV" sz="2400" dirty="0">
                <a:latin typeface="Times New Roman" panose="02020603050405020304" pitchFamily="18" charset="0"/>
                <a:cs typeface="Times New Roman" panose="02020603050405020304" pitchFamily="18" charset="0"/>
              </a:rPr>
              <a:t>Ikdienā rūpējoties par dārzu, bērnā rodas izpratne par to, kā tiek iegūta pārtika un cik daudz pūles ir jāiegulda, lai sasniegtu vēlamo rezultātu. </a:t>
            </a:r>
            <a:br>
              <a:rPr lang="lv-LV" sz="2400" dirty="0">
                <a:latin typeface="Times New Roman" panose="02020603050405020304" pitchFamily="18" charset="0"/>
                <a:cs typeface="Times New Roman" panose="02020603050405020304" pitchFamily="18" charset="0"/>
              </a:rPr>
            </a:br>
            <a:r>
              <a:rPr lang="lv-LV" sz="2400" dirty="0">
                <a:latin typeface="Times New Roman" panose="02020603050405020304" pitchFamily="18" charset="0"/>
                <a:cs typeface="Times New Roman" panose="02020603050405020304" pitchFamily="18" charset="0"/>
              </a:rPr>
              <a:t>Darba procesā bērni izprot darbību secību, likumsakarības, augu vajadzības, novēro un analizē savas un citu grupu veiksmes un neveiksmes iegūst vērtīgu pieredzi, kuru nav </a:t>
            </a:r>
            <a:r>
              <a:rPr lang="lv-LV" sz="2400" dirty="0" err="1">
                <a:latin typeface="Times New Roman" panose="02020603050405020304" pitchFamily="18" charset="0"/>
                <a:cs typeface="Times New Roman" panose="02020603050405020304" pitchFamily="18" charset="0"/>
              </a:rPr>
              <a:t>iespejas</a:t>
            </a:r>
            <a:r>
              <a:rPr lang="lv-LV" sz="2400" dirty="0">
                <a:latin typeface="Times New Roman" panose="02020603050405020304" pitchFamily="18" charset="0"/>
                <a:cs typeface="Times New Roman" panose="02020603050405020304" pitchFamily="18" charset="0"/>
              </a:rPr>
              <a:t> iegūt dzīvojot dzīvoklī.</a:t>
            </a:r>
          </a:p>
        </p:txBody>
      </p:sp>
      <p:pic>
        <p:nvPicPr>
          <p:cNvPr id="6" name="Content Placeholder 5">
            <a:extLst>
              <a:ext uri="{FF2B5EF4-FFF2-40B4-BE49-F238E27FC236}">
                <a16:creationId xmlns:a16="http://schemas.microsoft.com/office/drawing/2014/main" id="{E3AFCC03-61DF-EC21-2918-B4F8234D605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7225" b="19016"/>
          <a:stretch/>
        </p:blipFill>
        <p:spPr>
          <a:xfrm>
            <a:off x="3973659" y="1825625"/>
            <a:ext cx="3654437" cy="4791919"/>
          </a:xfrm>
        </p:spPr>
      </p:pic>
      <p:pic>
        <p:nvPicPr>
          <p:cNvPr id="12" name="Content Placeholder 11">
            <a:extLst>
              <a:ext uri="{FF2B5EF4-FFF2-40B4-BE49-F238E27FC236}">
                <a16:creationId xmlns:a16="http://schemas.microsoft.com/office/drawing/2014/main" id="{F18689CC-F73D-41C4-5BE9-2817069D9CC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27075" y="1825625"/>
            <a:ext cx="3593939" cy="4791919"/>
          </a:xfrm>
        </p:spPr>
      </p:pic>
      <p:pic>
        <p:nvPicPr>
          <p:cNvPr id="14" name="Picture 13">
            <a:extLst>
              <a:ext uri="{FF2B5EF4-FFF2-40B4-BE49-F238E27FC236}">
                <a16:creationId xmlns:a16="http://schemas.microsoft.com/office/drawing/2014/main" id="{43B0D335-F836-B176-8B14-FA9299515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16" y="1825625"/>
            <a:ext cx="3593939" cy="4791919"/>
          </a:xfrm>
          <a:prstGeom prst="rect">
            <a:avLst/>
          </a:prstGeom>
        </p:spPr>
      </p:pic>
    </p:spTree>
    <p:extLst>
      <p:ext uri="{BB962C8B-B14F-4D97-AF65-F5344CB8AC3E}">
        <p14:creationId xmlns:p14="http://schemas.microsoft.com/office/powerpoint/2010/main" val="663815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2607-DB65-642D-BCAE-70F69C38CB69}"/>
              </a:ext>
            </a:extLst>
          </p:cNvPr>
          <p:cNvSpPr>
            <a:spLocks noGrp="1"/>
          </p:cNvSpPr>
          <p:nvPr>
            <p:ph type="title"/>
          </p:nvPr>
        </p:nvSpPr>
        <p:spPr>
          <a:xfrm>
            <a:off x="5870302" y="90806"/>
            <a:ext cx="5344886" cy="843914"/>
          </a:xfrm>
        </p:spPr>
        <p:txBody>
          <a:bodyPr/>
          <a:lstStyle/>
          <a:p>
            <a:r>
              <a:rPr lang="lv-LV" dirty="0">
                <a:latin typeface="Times New Roman" panose="02020603050405020304" pitchFamily="18" charset="0"/>
                <a:cs typeface="Times New Roman" panose="02020603050405020304" pitchFamily="18" charset="0"/>
              </a:rPr>
              <a:t>Dabiska mācību vide</a:t>
            </a:r>
          </a:p>
        </p:txBody>
      </p:sp>
      <p:pic>
        <p:nvPicPr>
          <p:cNvPr id="6" name="Content Placeholder 5">
            <a:extLst>
              <a:ext uri="{FF2B5EF4-FFF2-40B4-BE49-F238E27FC236}">
                <a16:creationId xmlns:a16="http://schemas.microsoft.com/office/drawing/2014/main" id="{758B5626-3224-3C86-C1FA-72650D74F195}"/>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59783" y="727788"/>
            <a:ext cx="5449175" cy="5449175"/>
          </a:xfrm>
        </p:spPr>
      </p:pic>
      <p:sp>
        <p:nvSpPr>
          <p:cNvPr id="4" name="Content Placeholder 3">
            <a:extLst>
              <a:ext uri="{FF2B5EF4-FFF2-40B4-BE49-F238E27FC236}">
                <a16:creationId xmlns:a16="http://schemas.microsoft.com/office/drawing/2014/main" id="{3FBCEC81-D369-4C7F-6E5A-624816085115}"/>
              </a:ext>
            </a:extLst>
          </p:cNvPr>
          <p:cNvSpPr>
            <a:spLocks noGrp="1"/>
          </p:cNvSpPr>
          <p:nvPr>
            <p:ph sz="half" idx="2"/>
          </p:nvPr>
        </p:nvSpPr>
        <p:spPr>
          <a:xfrm>
            <a:off x="5870302" y="843280"/>
            <a:ext cx="5563689" cy="5923914"/>
          </a:xfrm>
        </p:spPr>
        <p:txBody>
          <a:bodyPr>
            <a:normAutofit/>
          </a:bodyPr>
          <a:lstStyle/>
          <a:p>
            <a:pPr algn="just"/>
            <a:r>
              <a:rPr lang="lv-LV" dirty="0">
                <a:latin typeface="Times New Roman" panose="02020603050405020304" pitchFamily="18" charset="0"/>
                <a:cs typeface="Times New Roman" panose="02020603050405020304" pitchFamily="18" charset="0"/>
              </a:rPr>
              <a:t>Caur praktiskām darbībām mācāmies mīlestību pret savu zemi.</a:t>
            </a:r>
          </a:p>
          <a:p>
            <a:pPr algn="just"/>
            <a:r>
              <a:rPr lang="lv-LV" dirty="0">
                <a:latin typeface="Times New Roman" panose="02020603050405020304" pitchFamily="18" charset="0"/>
                <a:cs typeface="Times New Roman" panose="02020603050405020304" pitchFamily="18" charset="0"/>
              </a:rPr>
              <a:t>Tiek sekmētas caurviju prasmes – </a:t>
            </a:r>
            <a:r>
              <a:rPr lang="lv-LV" dirty="0" err="1">
                <a:latin typeface="Times New Roman" panose="02020603050405020304" pitchFamily="18" charset="0"/>
                <a:cs typeface="Times New Roman" panose="02020603050405020304" pitchFamily="18" charset="0"/>
              </a:rPr>
              <a:t>pašvadīta</a:t>
            </a:r>
            <a:r>
              <a:rPr lang="lv-LV" dirty="0">
                <a:latin typeface="Times New Roman" panose="02020603050405020304" pitchFamily="18" charset="0"/>
                <a:cs typeface="Times New Roman" panose="02020603050405020304" pitchFamily="18" charset="0"/>
              </a:rPr>
              <a:t> mācīšanās, sadarbība, kritiskā domāšana un problēmu risināšana, pilsoniskā līdzdalība.</a:t>
            </a:r>
          </a:p>
          <a:p>
            <a:pPr algn="just"/>
            <a:r>
              <a:rPr lang="lv-LV" dirty="0">
                <a:latin typeface="Times New Roman" panose="02020603050405020304" pitchFamily="18" charset="0"/>
                <a:cs typeface="Times New Roman" panose="02020603050405020304" pitchFamily="18" charset="0"/>
              </a:rPr>
              <a:t>Tiek aktualizētas vērtības un tikumi (darba tikums, atbildība, centība, mērenība u.c.).</a:t>
            </a:r>
          </a:p>
          <a:p>
            <a:pPr algn="just"/>
            <a:r>
              <a:rPr lang="lv-LV" dirty="0">
                <a:latin typeface="Times New Roman" panose="02020603050405020304" pitchFamily="18" charset="0"/>
                <a:cs typeface="Times New Roman" panose="02020603050405020304" pitchFamily="18" charset="0"/>
              </a:rPr>
              <a:t>Strādājot dārzā un audzējot dažādus augļus, dārzeņus, garšaugus, tiek sasniegti sasniedzamie rezultāti vairākās mācību jomās, caur praktisku darbošanos.</a:t>
            </a:r>
          </a:p>
        </p:txBody>
      </p:sp>
    </p:spTree>
    <p:extLst>
      <p:ext uri="{BB962C8B-B14F-4D97-AF65-F5344CB8AC3E}">
        <p14:creationId xmlns:p14="http://schemas.microsoft.com/office/powerpoint/2010/main" val="3567404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45D9-DF37-3180-0474-528021A04B6C}"/>
              </a:ext>
            </a:extLst>
          </p:cNvPr>
          <p:cNvSpPr>
            <a:spLocks noGrp="1"/>
          </p:cNvSpPr>
          <p:nvPr>
            <p:ph type="title"/>
          </p:nvPr>
        </p:nvSpPr>
        <p:spPr>
          <a:xfrm>
            <a:off x="838200" y="365125"/>
            <a:ext cx="5024120" cy="1325563"/>
          </a:xfrm>
        </p:spPr>
        <p:txBody>
          <a:bodyPr>
            <a:noAutofit/>
          </a:bodyPr>
          <a:lstStyle/>
          <a:p>
            <a:pPr algn="just"/>
            <a:r>
              <a:rPr lang="lv-LV" sz="2800" dirty="0">
                <a:latin typeface="Times New Roman" panose="02020603050405020304" pitchFamily="18" charset="0"/>
                <a:cs typeface="Times New Roman" panose="02020603050405020304" pitchFamily="18" charset="0"/>
              </a:rPr>
              <a:t>1,5 – 3 gadus veci bērni novāc ražu, to nogaršo un gatavo salātus</a:t>
            </a:r>
          </a:p>
        </p:txBody>
      </p:sp>
      <p:pic>
        <p:nvPicPr>
          <p:cNvPr id="6" name="Content Placeholder 5">
            <a:extLst>
              <a:ext uri="{FF2B5EF4-FFF2-40B4-BE49-F238E27FC236}">
                <a16:creationId xmlns:a16="http://schemas.microsoft.com/office/drawing/2014/main" id="{C59A0AF2-DFAE-011C-259C-DED4ABA10C14}"/>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385423" y="1776410"/>
            <a:ext cx="3081677" cy="4106229"/>
          </a:xfrm>
        </p:spPr>
      </p:pic>
      <p:pic>
        <p:nvPicPr>
          <p:cNvPr id="14" name="Picture 13">
            <a:extLst>
              <a:ext uri="{FF2B5EF4-FFF2-40B4-BE49-F238E27FC236}">
                <a16:creationId xmlns:a16="http://schemas.microsoft.com/office/drawing/2014/main" id="{533F618B-A606-2281-7254-B1C2E15952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04040" y="1776410"/>
            <a:ext cx="3081677" cy="4106229"/>
          </a:xfrm>
          <a:prstGeom prst="rect">
            <a:avLst/>
          </a:prstGeom>
        </p:spPr>
      </p:pic>
      <p:pic>
        <p:nvPicPr>
          <p:cNvPr id="18" name="Content Placeholder 17">
            <a:extLst>
              <a:ext uri="{FF2B5EF4-FFF2-40B4-BE49-F238E27FC236}">
                <a16:creationId xmlns:a16="http://schemas.microsoft.com/office/drawing/2014/main" id="{DFBC614F-173E-C7BB-7134-28625BF18736}"/>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2746" b="21859"/>
          <a:stretch/>
        </p:blipFill>
        <p:spPr>
          <a:xfrm>
            <a:off x="6881150" y="1776410"/>
            <a:ext cx="4886264" cy="4908870"/>
          </a:xfrm>
        </p:spPr>
      </p:pic>
      <p:sp>
        <p:nvSpPr>
          <p:cNvPr id="19" name="Title 1">
            <a:extLst>
              <a:ext uri="{FF2B5EF4-FFF2-40B4-BE49-F238E27FC236}">
                <a16:creationId xmlns:a16="http://schemas.microsoft.com/office/drawing/2014/main" id="{F52AB677-8998-A58F-18B4-F2E59AFECE2E}"/>
              </a:ext>
            </a:extLst>
          </p:cNvPr>
          <p:cNvSpPr txBox="1">
            <a:spLocks/>
          </p:cNvSpPr>
          <p:nvPr/>
        </p:nvSpPr>
        <p:spPr>
          <a:xfrm>
            <a:off x="6784910" y="293591"/>
            <a:ext cx="52578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v-LV" sz="2800" dirty="0">
                <a:latin typeface="Times New Roman" panose="02020603050405020304" pitchFamily="18" charset="0"/>
                <a:cs typeface="Times New Roman" panose="02020603050405020304" pitchFamily="18" charset="0"/>
              </a:rPr>
              <a:t>Bērns ir kā spogulis, kas atspoguļo pieaugušā rīcību. Mūsu darbi bieži kļūst par ceļvedi bērna turpmākajai dzīves uztverei.</a:t>
            </a:r>
          </a:p>
        </p:txBody>
      </p:sp>
    </p:spTree>
    <p:extLst>
      <p:ext uri="{BB962C8B-B14F-4D97-AF65-F5344CB8AC3E}">
        <p14:creationId xmlns:p14="http://schemas.microsoft.com/office/powerpoint/2010/main" val="2108347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66D-6439-38F4-7152-C11D5C56E65C}"/>
              </a:ext>
            </a:extLst>
          </p:cNvPr>
          <p:cNvSpPr>
            <a:spLocks noGrp="1"/>
          </p:cNvSpPr>
          <p:nvPr>
            <p:ph type="title"/>
          </p:nvPr>
        </p:nvSpPr>
        <p:spPr>
          <a:xfrm>
            <a:off x="264160" y="318472"/>
            <a:ext cx="11089640" cy="1734263"/>
          </a:xfrm>
        </p:spPr>
        <p:txBody>
          <a:bodyPr>
            <a:noAutofit/>
          </a:bodyPr>
          <a:lstStyle/>
          <a:p>
            <a:pPr algn="just"/>
            <a:r>
              <a:rPr lang="lv-LV" sz="2800" dirty="0">
                <a:latin typeface="Times New Roman" panose="02020603050405020304" pitchFamily="18" charset="0"/>
                <a:cs typeface="Times New Roman" panose="02020603050405020304" pitchFamily="18" charset="0"/>
              </a:rPr>
              <a:t>Ikdienā praktiski darbojoties, ir iespēja uzzināt savas rīcības ietekmi uz  augiem, veikt izglītojošus novērojumus, pamanīt izmaiņas un papildināt vārdu krājumu.</a:t>
            </a:r>
          </a:p>
        </p:txBody>
      </p:sp>
      <p:pic>
        <p:nvPicPr>
          <p:cNvPr id="8" name="Content Placeholder 7">
            <a:extLst>
              <a:ext uri="{FF2B5EF4-FFF2-40B4-BE49-F238E27FC236}">
                <a16:creationId xmlns:a16="http://schemas.microsoft.com/office/drawing/2014/main" id="{5F9764D3-D5EA-CEB2-F23A-94756932064C}"/>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3505200" y="2141537"/>
            <a:ext cx="3263503" cy="4351338"/>
          </a:xfrm>
        </p:spPr>
      </p:pic>
      <p:pic>
        <p:nvPicPr>
          <p:cNvPr id="5" name="Content Placeholder 7">
            <a:extLst>
              <a:ext uri="{FF2B5EF4-FFF2-40B4-BE49-F238E27FC236}">
                <a16:creationId xmlns:a16="http://schemas.microsoft.com/office/drawing/2014/main" id="{2F2BB3F2-A907-D791-D5B9-F9546C410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451" y="2606675"/>
            <a:ext cx="5181600" cy="3886200"/>
          </a:xfrm>
          <a:prstGeom prst="rect">
            <a:avLst/>
          </a:prstGeom>
        </p:spPr>
      </p:pic>
      <p:pic>
        <p:nvPicPr>
          <p:cNvPr id="6" name="Content Placeholder 5">
            <a:extLst>
              <a:ext uri="{FF2B5EF4-FFF2-40B4-BE49-F238E27FC236}">
                <a16:creationId xmlns:a16="http://schemas.microsoft.com/office/drawing/2014/main" id="{33ED4640-0DA1-5F06-607A-2E69BA67EF0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8949" y="2141537"/>
            <a:ext cx="3263503" cy="4351338"/>
          </a:xfrm>
          <a:prstGeom prst="rect">
            <a:avLst/>
          </a:prstGeom>
        </p:spPr>
      </p:pic>
    </p:spTree>
    <p:extLst>
      <p:ext uri="{BB962C8B-B14F-4D97-AF65-F5344CB8AC3E}">
        <p14:creationId xmlns:p14="http://schemas.microsoft.com/office/powerpoint/2010/main" val="3340254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478909C-8344-DBC7-B8C7-EBF65608F6D9}"/>
              </a:ext>
            </a:extLst>
          </p:cNvPr>
          <p:cNvSpPr>
            <a:spLocks noGrp="1"/>
          </p:cNvSpPr>
          <p:nvPr>
            <p:ph sz="half" idx="2"/>
          </p:nvPr>
        </p:nvSpPr>
        <p:spPr>
          <a:xfrm>
            <a:off x="4254982" y="1183190"/>
            <a:ext cx="7048018" cy="1817225"/>
          </a:xfrm>
        </p:spPr>
        <p:txBody>
          <a:bodyPr/>
          <a:lstStyle/>
          <a:p>
            <a:pPr marL="0" indent="0" algn="just">
              <a:buNone/>
            </a:pPr>
            <a:r>
              <a:rPr lang="lv-LV" dirty="0">
                <a:latin typeface="Times New Roman" panose="02020603050405020304" pitchFamily="18" charset="0"/>
                <a:cs typeface="Times New Roman" panose="02020603050405020304" pitchFamily="18" charset="0"/>
              </a:rPr>
              <a:t>Bērni jau plāno ko audzēs nākamgad, tādēļ jau laicīgi tiek ievāktas sēklas no tomātiem, gurķiem, zirņiem un kabačiem.</a:t>
            </a:r>
          </a:p>
        </p:txBody>
      </p:sp>
      <p:pic>
        <p:nvPicPr>
          <p:cNvPr id="5" name="Content Placeholder 4">
            <a:extLst>
              <a:ext uri="{FF2B5EF4-FFF2-40B4-BE49-F238E27FC236}">
                <a16:creationId xmlns:a16="http://schemas.microsoft.com/office/drawing/2014/main" id="{AA8B7184-5A4F-CCE6-5884-EE0D55E1B64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3289" b="12262"/>
          <a:stretch/>
        </p:blipFill>
        <p:spPr>
          <a:xfrm>
            <a:off x="8560212" y="3506528"/>
            <a:ext cx="3222816" cy="3199135"/>
          </a:xfrm>
          <a:prstGeom prst="rect">
            <a:avLst/>
          </a:prstGeom>
        </p:spPr>
      </p:pic>
      <p:pic>
        <p:nvPicPr>
          <p:cNvPr id="7" name="Picture 6">
            <a:extLst>
              <a:ext uri="{FF2B5EF4-FFF2-40B4-BE49-F238E27FC236}">
                <a16:creationId xmlns:a16="http://schemas.microsoft.com/office/drawing/2014/main" id="{A65C4E72-17C9-AA05-1B98-52CF04A74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580" y="3506528"/>
            <a:ext cx="4343169" cy="3257377"/>
          </a:xfrm>
          <a:prstGeom prst="rect">
            <a:avLst/>
          </a:prstGeom>
        </p:spPr>
      </p:pic>
      <p:pic>
        <p:nvPicPr>
          <p:cNvPr id="9" name="Picture 8">
            <a:extLst>
              <a:ext uri="{FF2B5EF4-FFF2-40B4-BE49-F238E27FC236}">
                <a16:creationId xmlns:a16="http://schemas.microsoft.com/office/drawing/2014/main" id="{00AD4BF5-E987-5786-5395-0A84E8EBD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87" y="94095"/>
            <a:ext cx="3829930" cy="6669810"/>
          </a:xfrm>
          <a:prstGeom prst="rect">
            <a:avLst/>
          </a:prstGeom>
        </p:spPr>
      </p:pic>
    </p:spTree>
    <p:extLst>
      <p:ext uri="{BB962C8B-B14F-4D97-AF65-F5344CB8AC3E}">
        <p14:creationId xmlns:p14="http://schemas.microsoft.com/office/powerpoint/2010/main" val="4108943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3FDD-13D3-2A92-AB79-1F37CC432BE8}"/>
              </a:ext>
            </a:extLst>
          </p:cNvPr>
          <p:cNvSpPr>
            <a:spLocks noGrp="1"/>
          </p:cNvSpPr>
          <p:nvPr>
            <p:ph type="title"/>
          </p:nvPr>
        </p:nvSpPr>
        <p:spPr>
          <a:xfrm>
            <a:off x="5521123" y="365125"/>
            <a:ext cx="6091031" cy="2713741"/>
          </a:xfrm>
        </p:spPr>
        <p:txBody>
          <a:bodyPr>
            <a:noAutofit/>
          </a:bodyPr>
          <a:lstStyle/>
          <a:p>
            <a:pPr algn="just"/>
            <a:r>
              <a:rPr lang="lv-LV" sz="2800" dirty="0">
                <a:latin typeface="Times New Roman" panose="02020603050405020304" pitchFamily="18" charset="0"/>
                <a:cs typeface="Times New Roman" panose="02020603050405020304" pitchFamily="18" charset="0"/>
              </a:rPr>
              <a:t>Ķiršu raža tiek novākta. Ķirši tiek izgaršoti, svērti un izpētīti. </a:t>
            </a:r>
            <a:br>
              <a:rPr lang="lv-LV" sz="2800" dirty="0">
                <a:latin typeface="Times New Roman" panose="02020603050405020304" pitchFamily="18" charset="0"/>
                <a:cs typeface="Times New Roman" panose="02020603050405020304" pitchFamily="18" charset="0"/>
              </a:rPr>
            </a:br>
            <a:r>
              <a:rPr lang="lv-LV" sz="2800" dirty="0">
                <a:latin typeface="Times New Roman" panose="02020603050405020304" pitchFamily="18" charset="0"/>
                <a:cs typeface="Times New Roman" panose="02020603050405020304" pitchFamily="18" charset="0"/>
              </a:rPr>
              <a:t>Ko darīt ar tiem, kas paliek pāri? Tos mēs sagatavojam ziemai, sekojot soli pa solim ievārījuma receptei, lai pēc tam varam baudīt </a:t>
            </a:r>
            <a:r>
              <a:rPr lang="lv-LV" sz="2800" dirty="0" err="1">
                <a:latin typeface="Times New Roman" panose="02020603050405020304" pitchFamily="18" charset="0"/>
                <a:cs typeface="Times New Roman" panose="02020603050405020304" pitchFamily="18" charset="0"/>
              </a:rPr>
              <a:t>pašgatavotu</a:t>
            </a:r>
            <a:r>
              <a:rPr lang="lv-LV" sz="2800" dirty="0">
                <a:latin typeface="Times New Roman" panose="02020603050405020304" pitchFamily="18" charset="0"/>
                <a:cs typeface="Times New Roman" panose="02020603050405020304" pitchFamily="18" charset="0"/>
              </a:rPr>
              <a:t> ievārījumu pie brokastu putras.</a:t>
            </a:r>
            <a:br>
              <a:rPr lang="lv-LV" sz="2800" dirty="0">
                <a:latin typeface="Times New Roman" panose="02020603050405020304" pitchFamily="18" charset="0"/>
                <a:cs typeface="Times New Roman" panose="02020603050405020304" pitchFamily="18" charset="0"/>
              </a:rPr>
            </a:br>
            <a:endParaRPr lang="lv-LV" sz="28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809D0939-2986-B74D-90BA-BBD03A911AD7}"/>
              </a:ext>
            </a:extLst>
          </p:cNvPr>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276358" y="52346"/>
            <a:ext cx="2457512" cy="3276683"/>
          </a:xfrm>
        </p:spPr>
      </p:pic>
      <p:pic>
        <p:nvPicPr>
          <p:cNvPr id="8" name="Content Placeholder 7">
            <a:extLst>
              <a:ext uri="{FF2B5EF4-FFF2-40B4-BE49-F238E27FC236}">
                <a16:creationId xmlns:a16="http://schemas.microsoft.com/office/drawing/2014/main" id="{4ADBFD75-28F1-6145-2000-621161354243}"/>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2898740" y="52346"/>
            <a:ext cx="2457512" cy="3276683"/>
          </a:xfrm>
        </p:spPr>
      </p:pic>
      <p:pic>
        <p:nvPicPr>
          <p:cNvPr id="9" name="Content Placeholder 7">
            <a:extLst>
              <a:ext uri="{FF2B5EF4-FFF2-40B4-BE49-F238E27FC236}">
                <a16:creationId xmlns:a16="http://schemas.microsoft.com/office/drawing/2014/main" id="{1A05433C-5C6F-D48E-26CA-6289FFD0B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4642" y="3428996"/>
            <a:ext cx="2457513" cy="3276685"/>
          </a:xfrm>
          <a:prstGeom prst="rect">
            <a:avLst/>
          </a:prstGeom>
        </p:spPr>
      </p:pic>
      <p:pic>
        <p:nvPicPr>
          <p:cNvPr id="13" name="Picture 12">
            <a:extLst>
              <a:ext uri="{FF2B5EF4-FFF2-40B4-BE49-F238E27FC236}">
                <a16:creationId xmlns:a16="http://schemas.microsoft.com/office/drawing/2014/main" id="{C7355EB7-BE50-D2DE-7D07-8DB992D01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03" y="3429000"/>
            <a:ext cx="2457513" cy="3276683"/>
          </a:xfrm>
          <a:prstGeom prst="rect">
            <a:avLst/>
          </a:prstGeom>
        </p:spPr>
      </p:pic>
      <p:pic>
        <p:nvPicPr>
          <p:cNvPr id="15" name="Picture 14">
            <a:extLst>
              <a:ext uri="{FF2B5EF4-FFF2-40B4-BE49-F238E27FC236}">
                <a16:creationId xmlns:a16="http://schemas.microsoft.com/office/drawing/2014/main" id="{EBEC05D9-1522-C73B-538C-DEC5D860E9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1682" y="3428996"/>
            <a:ext cx="2457514" cy="3276685"/>
          </a:xfrm>
          <a:prstGeom prst="rect">
            <a:avLst/>
          </a:prstGeom>
        </p:spPr>
      </p:pic>
      <p:pic>
        <p:nvPicPr>
          <p:cNvPr id="17" name="Picture 16">
            <a:extLst>
              <a:ext uri="{FF2B5EF4-FFF2-40B4-BE49-F238E27FC236}">
                <a16:creationId xmlns:a16="http://schemas.microsoft.com/office/drawing/2014/main" id="{2FE5D63A-8CF6-B8CE-0DA9-ECE5FED2F7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3162" y="3428997"/>
            <a:ext cx="2457514" cy="3276685"/>
          </a:xfrm>
          <a:prstGeom prst="rect">
            <a:avLst/>
          </a:prstGeom>
        </p:spPr>
      </p:pic>
    </p:spTree>
    <p:extLst>
      <p:ext uri="{BB962C8B-B14F-4D97-AF65-F5344CB8AC3E}">
        <p14:creationId xmlns:p14="http://schemas.microsoft.com/office/powerpoint/2010/main" val="197403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74B21-BA03-0A7D-F7E8-1E3CCDC4188C}"/>
              </a:ext>
            </a:extLst>
          </p:cNvPr>
          <p:cNvSpPr>
            <a:spLocks noGrp="1"/>
          </p:cNvSpPr>
          <p:nvPr>
            <p:ph type="title"/>
          </p:nvPr>
        </p:nvSpPr>
        <p:spPr>
          <a:xfrm>
            <a:off x="4363656" y="196770"/>
            <a:ext cx="7500395" cy="1944767"/>
          </a:xfrm>
        </p:spPr>
        <p:txBody>
          <a:bodyPr>
            <a:normAutofit/>
          </a:bodyPr>
          <a:lstStyle/>
          <a:p>
            <a:pPr algn="just"/>
            <a:r>
              <a:rPr lang="lv-LV" sz="2800" dirty="0">
                <a:latin typeface="Times New Roman" panose="02020603050405020304" pitchFamily="18" charset="0"/>
                <a:cs typeface="Times New Roman" panose="02020603050405020304" pitchFamily="18" charset="0"/>
              </a:rPr>
              <a:t>Bērni uzzina, kādas ir ēdiena saglabāšanas iespējas – ievārījumi, marinēšana, saldēšana un kaltēšana.</a:t>
            </a:r>
          </a:p>
        </p:txBody>
      </p:sp>
      <p:pic>
        <p:nvPicPr>
          <p:cNvPr id="6" name="Content Placeholder 5">
            <a:extLst>
              <a:ext uri="{FF2B5EF4-FFF2-40B4-BE49-F238E27FC236}">
                <a16:creationId xmlns:a16="http://schemas.microsoft.com/office/drawing/2014/main" id="{E5D8E410-8137-8BDE-52DB-758B0D42B77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80617" y="2141537"/>
            <a:ext cx="3263503" cy="4351338"/>
          </a:xfrm>
        </p:spPr>
      </p:pic>
      <p:pic>
        <p:nvPicPr>
          <p:cNvPr id="8" name="Content Placeholder 7">
            <a:extLst>
              <a:ext uri="{FF2B5EF4-FFF2-40B4-BE49-F238E27FC236}">
                <a16:creationId xmlns:a16="http://schemas.microsoft.com/office/drawing/2014/main" id="{E9F80E23-84BF-5D11-0C5D-5BF4A1D51CC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00292" y="2118237"/>
            <a:ext cx="3263503" cy="4351338"/>
          </a:xfrm>
        </p:spPr>
      </p:pic>
      <p:pic>
        <p:nvPicPr>
          <p:cNvPr id="10" name="Picture 9">
            <a:extLst>
              <a:ext uri="{FF2B5EF4-FFF2-40B4-BE49-F238E27FC236}">
                <a16:creationId xmlns:a16="http://schemas.microsoft.com/office/drawing/2014/main" id="{CD4BA379-3434-204A-4C9B-31E3BAF04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846" y="1252455"/>
            <a:ext cx="3930316" cy="5240420"/>
          </a:xfrm>
          <a:prstGeom prst="rect">
            <a:avLst/>
          </a:prstGeom>
        </p:spPr>
      </p:pic>
    </p:spTree>
    <p:extLst>
      <p:ext uri="{BB962C8B-B14F-4D97-AF65-F5344CB8AC3E}">
        <p14:creationId xmlns:p14="http://schemas.microsoft.com/office/powerpoint/2010/main" val="434040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449</Words>
  <Application>Microsoft Office PowerPoint</Application>
  <PresentationFormat>Widescreen</PresentationFormat>
  <Paragraphs>22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Āra vide kā mācību resurss</vt:lpstr>
      <vt:lpstr>Ikdienā rūpējoties par dārzu, bērnā rodas izpratne par to, kā tiek iegūta pārtika un cik daudz pūles ir jāiegulda, lai sasniegtu vēlamo rezultātu.  Darba procesā bērni izprot darbību secību, likumsakarības, augu vajadzības, novēro un analizē savas un citu grupu veiksmes un neveiksmes iegūst vērtīgu pieredzi, kuru nav iespejas iegūt dzīvojot dzīvoklī.</vt:lpstr>
      <vt:lpstr>Dabiska mācību vide</vt:lpstr>
      <vt:lpstr>1,5 – 3 gadus veci bērni novāc ražu, to nogaršo un gatavo salātus</vt:lpstr>
      <vt:lpstr>Ikdienā praktiski darbojoties, ir iespēja uzzināt savas rīcības ietekmi uz  augiem, veikt izglītojošus novērojumus, pamanīt izmaiņas un papildināt vārdu krājumu.</vt:lpstr>
      <vt:lpstr>PowerPoint Presentation</vt:lpstr>
      <vt:lpstr>Ķiršu raža tiek novākta. Ķirši tiek izgaršoti, svērti un izpētīti.  Ko darīt ar tiem, kas paliek pāri? Tos mēs sagatavojam ziemai, sekojot soli pa solim ievārījuma receptei, lai pēc tam varam baudīt pašgatavotu ievārījumu pie brokastu putras. </vt:lpstr>
      <vt:lpstr>Bērni uzzina, kādas ir ēdiena saglabāšanas iespējas – ievārījumi, marinēšana, saldēšana un kaltēšana.</vt:lpstr>
      <vt:lpstr>Vasarā dienas lielāko daļu pavadām āra vidē pētot un radod.</vt:lpstr>
      <vt:lpstr>Kultūras un pašizpausmes mākslā mācību joma tiek veiksmīgi apgūta gleznojot, dejojot, dziedot āra vidē. Atrašanās uz skatuves bērnam dod lielāku drosmi un pārliecību par sevi, attīstot runas prasmes un spēju sevi prezentēt.</vt:lpstr>
      <vt:lpstr>Mācību vide tiek iekārtota pēc bērnu iniciatīvas un kopā ar viņiem. Kokiem tiek uzlikti nosaukumi,  papildināts vai nomainīts «baskāju takas» segums, izveidota vieta vēršanai.</vt:lpstr>
      <vt:lpstr>Vasaras karstajā laikā bērni izbauda ūdens priekus – tiek rīkotas ūdens stafetes, kas veicina uzmanību un koncentrēšanās spējas, saliedētību un stiprina komandas garu.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Anika Apine</cp:lastModifiedBy>
  <cp:revision>9</cp:revision>
  <dcterms:created xsi:type="dcterms:W3CDTF">2023-09-13T11:00:54Z</dcterms:created>
  <dcterms:modified xsi:type="dcterms:W3CDTF">2024-02-22T07:51:21Z</dcterms:modified>
</cp:coreProperties>
</file>