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charts/style15.xml" ContentType="application/vnd.ms-office.chart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olors12.xml" ContentType="application/vnd.ms-office.chartcolorstyl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style9.xml" ContentType="application/vnd.ms-office.chartstyle+xml"/>
  <Override PartName="/ppt/charts/style7.xml" ContentType="application/vnd.ms-office.chartstyle+xml"/>
  <Override PartName="/ppt/charts/colors10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olors9.xml" ContentType="application/vnd.ms-office.chartcolorstyle+xml"/>
  <Override PartName="/ppt/charts/style1.xml" ContentType="application/vnd.ms-office.chartstyle+xml"/>
  <Override PartName="/ppt/charts/style14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olors15.xml" ContentType="application/vnd.ms-office.chartcolorstyle+xml"/>
  <Override PartName="/ppt/charts/colors5.xml" ContentType="application/vnd.ms-office.chartcolorstyle+xml"/>
  <Override PartName="/ppt/charts/style10.xml" ContentType="application/vnd.ms-office.chart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charts/colors13.xml" ContentType="application/vnd.ms-office.chartcolorstyle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Default Extension="wdp" ContentType="image/vnd.ms-photo"/>
  <Override PartName="/ppt/charts/colors11.xml" ContentType="application/vnd.ms-office.chartcolorstyl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style8.xml" ContentType="application/vnd.ms-office.chartstyl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style6.xml" ContentType="application/vnd.ms-office.chart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style13.xml" ContentType="application/vnd.ms-office.chart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charts/colors14.xml" ContentType="application/vnd.ms-office.chartcolor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4" r:id="rId2"/>
    <p:sldId id="256" r:id="rId3"/>
    <p:sldId id="270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93" r:id="rId20"/>
    <p:sldId id="267" r:id="rId21"/>
    <p:sldId id="258" r:id="rId22"/>
    <p:sldId id="265" r:id="rId23"/>
    <p:sldId id="266" r:id="rId24"/>
    <p:sldId id="291" r:id="rId25"/>
    <p:sldId id="287" r:id="rId26"/>
    <p:sldId id="288" r:id="rId27"/>
    <p:sldId id="289" r:id="rId28"/>
    <p:sldId id="290" r:id="rId29"/>
    <p:sldId id="268" r:id="rId30"/>
    <p:sldId id="264" r:id="rId31"/>
    <p:sldId id="259" r:id="rId32"/>
    <p:sldId id="260" r:id="rId33"/>
    <p:sldId id="261" r:id="rId34"/>
    <p:sldId id="262" r:id="rId35"/>
    <p:sldId id="263" r:id="rId36"/>
    <p:sldId id="292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D0C0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5255" autoAdjust="0"/>
  </p:normalViewPr>
  <p:slideViewPr>
    <p:cSldViewPr snapToGrid="0">
      <p:cViewPr>
        <p:scale>
          <a:sx n="33" d="100"/>
          <a:sy n="33" d="100"/>
        </p:scale>
        <p:origin x="-1272" y="-87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darblapa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Office_Excel_darblapa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Office_Excel_darblapa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Office_Excel_darblapa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Microsoft_Office_Excel_darblapa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Microsoft_Office_Excel_darblapa14.xlsx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Microsoft_Office_Excel_darblapa15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darblapa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darblapa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darblapa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darblapa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darblapa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darblapa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darblapa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darblapa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452E-2"/>
          <c:y val="4.4769515294707539E-2"/>
          <c:w val="0.88618347492698835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gapWidth val="219"/>
        <c:overlap val="-27"/>
        <c:axId val="87623552"/>
        <c:axId val="87625088"/>
      </c:barChart>
      <c:catAx>
        <c:axId val="8762355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87625088"/>
        <c:crosses val="autoZero"/>
        <c:auto val="1"/>
        <c:lblAlgn val="ctr"/>
        <c:lblOffset val="100"/>
      </c:catAx>
      <c:valAx>
        <c:axId val="87625088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8762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</c:ser>
        <c:gapWidth val="219"/>
        <c:overlap val="-27"/>
        <c:axId val="95725824"/>
        <c:axId val="95735808"/>
      </c:barChart>
      <c:catAx>
        <c:axId val="9572582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735808"/>
        <c:crosses val="autoZero"/>
        <c:auto val="1"/>
        <c:lblAlgn val="ctr"/>
        <c:lblOffset val="100"/>
      </c:catAx>
      <c:valAx>
        <c:axId val="95735808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725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</c:v>
                </c:pt>
                <c:pt idx="1">
                  <c:v>4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gapWidth val="219"/>
        <c:overlap val="-27"/>
        <c:axId val="97056640"/>
        <c:axId val="97058176"/>
      </c:barChart>
      <c:catAx>
        <c:axId val="9705664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7058176"/>
        <c:crosses val="autoZero"/>
        <c:auto val="1"/>
        <c:lblAlgn val="ctr"/>
        <c:lblOffset val="100"/>
      </c:catAx>
      <c:valAx>
        <c:axId val="97058176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705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25</c:v>
                </c:pt>
                <c:pt idx="2">
                  <c:v>20</c:v>
                </c:pt>
                <c:pt idx="3">
                  <c:v>25</c:v>
                </c:pt>
              </c:numCache>
            </c:numRef>
          </c:val>
        </c:ser>
        <c:gapWidth val="219"/>
        <c:overlap val="-27"/>
        <c:axId val="97251328"/>
        <c:axId val="97252864"/>
      </c:barChart>
      <c:catAx>
        <c:axId val="9725132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7252864"/>
        <c:crosses val="autoZero"/>
        <c:auto val="1"/>
        <c:lblAlgn val="ctr"/>
        <c:lblOffset val="100"/>
      </c:catAx>
      <c:valAx>
        <c:axId val="97252864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725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15</c:v>
                </c:pt>
                <c:pt idx="3">
                  <c:v>25</c:v>
                </c:pt>
              </c:numCache>
            </c:numRef>
          </c:val>
        </c:ser>
        <c:gapWidth val="219"/>
        <c:overlap val="-27"/>
        <c:axId val="123402496"/>
        <c:axId val="123404288"/>
      </c:barChart>
      <c:catAx>
        <c:axId val="12340249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123404288"/>
        <c:crosses val="autoZero"/>
        <c:auto val="1"/>
        <c:lblAlgn val="ctr"/>
        <c:lblOffset val="100"/>
      </c:catAx>
      <c:valAx>
        <c:axId val="123404288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12340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40</c:v>
                </c:pt>
                <c:pt idx="3">
                  <c:v>10</c:v>
                </c:pt>
              </c:numCache>
            </c:numRef>
          </c:val>
        </c:ser>
        <c:gapWidth val="219"/>
        <c:overlap val="-27"/>
        <c:axId val="123585280"/>
        <c:axId val="123586816"/>
      </c:barChart>
      <c:catAx>
        <c:axId val="12358528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123586816"/>
        <c:crosses val="autoZero"/>
        <c:auto val="1"/>
        <c:lblAlgn val="ctr"/>
        <c:lblOffset val="100"/>
      </c:catAx>
      <c:valAx>
        <c:axId val="123586816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123585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35</c:v>
                </c:pt>
                <c:pt idx="3">
                  <c:v>5</c:v>
                </c:pt>
              </c:numCache>
            </c:numRef>
          </c:val>
        </c:ser>
        <c:gapWidth val="219"/>
        <c:overlap val="-27"/>
        <c:axId val="123697792"/>
        <c:axId val="123736448"/>
      </c:barChart>
      <c:catAx>
        <c:axId val="12369779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123736448"/>
        <c:crosses val="autoZero"/>
        <c:auto val="1"/>
        <c:lblAlgn val="ctr"/>
        <c:lblOffset val="100"/>
      </c:catAx>
      <c:valAx>
        <c:axId val="123736448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12369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10</c:v>
                </c:pt>
                <c:pt idx="3">
                  <c:v>80</c:v>
                </c:pt>
              </c:numCache>
            </c:numRef>
          </c:val>
        </c:ser>
        <c:gapWidth val="219"/>
        <c:overlap val="-27"/>
        <c:axId val="88608768"/>
        <c:axId val="88610304"/>
      </c:barChart>
      <c:catAx>
        <c:axId val="8860876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88610304"/>
        <c:crosses val="autoZero"/>
        <c:auto val="1"/>
        <c:lblAlgn val="ctr"/>
        <c:lblOffset val="100"/>
      </c:catAx>
      <c:valAx>
        <c:axId val="88610304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88608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  <c:pt idx="2">
                  <c:v>20</c:v>
                </c:pt>
                <c:pt idx="3">
                  <c:v>30</c:v>
                </c:pt>
              </c:numCache>
            </c:numRef>
          </c:val>
        </c:ser>
        <c:gapWidth val="219"/>
        <c:overlap val="-27"/>
        <c:axId val="94660480"/>
        <c:axId val="94662016"/>
      </c:barChart>
      <c:catAx>
        <c:axId val="9466048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4662016"/>
        <c:crosses val="autoZero"/>
        <c:auto val="1"/>
        <c:lblAlgn val="ctr"/>
        <c:lblOffset val="100"/>
      </c:catAx>
      <c:valAx>
        <c:axId val="94662016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4660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45</c:v>
                </c:pt>
                <c:pt idx="2">
                  <c:v>50</c:v>
                </c:pt>
                <c:pt idx="3">
                  <c:v>3</c:v>
                </c:pt>
              </c:numCache>
            </c:numRef>
          </c:val>
        </c:ser>
        <c:gapWidth val="219"/>
        <c:overlap val="-27"/>
        <c:axId val="94757248"/>
        <c:axId val="94758784"/>
      </c:barChart>
      <c:catAx>
        <c:axId val="9475724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4758784"/>
        <c:crosses val="autoZero"/>
        <c:auto val="1"/>
        <c:lblAlgn val="ctr"/>
        <c:lblOffset val="100"/>
      </c:catAx>
      <c:valAx>
        <c:axId val="94758784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4757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20</c:v>
                </c:pt>
                <c:pt idx="2">
                  <c:v>10</c:v>
                </c:pt>
                <c:pt idx="3">
                  <c:v>35</c:v>
                </c:pt>
              </c:numCache>
            </c:numRef>
          </c:val>
        </c:ser>
        <c:gapWidth val="219"/>
        <c:overlap val="-27"/>
        <c:axId val="94906624"/>
        <c:axId val="94912512"/>
      </c:barChart>
      <c:catAx>
        <c:axId val="9490662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4912512"/>
        <c:crosses val="autoZero"/>
        <c:auto val="1"/>
        <c:lblAlgn val="ctr"/>
        <c:lblOffset val="100"/>
      </c:catAx>
      <c:valAx>
        <c:axId val="94912512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4906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50</c:v>
                </c:pt>
                <c:pt idx="2">
                  <c:v>30</c:v>
                </c:pt>
                <c:pt idx="3">
                  <c:v>15</c:v>
                </c:pt>
              </c:numCache>
            </c:numRef>
          </c:val>
        </c:ser>
        <c:gapWidth val="219"/>
        <c:overlap val="-27"/>
        <c:axId val="95113600"/>
        <c:axId val="95115136"/>
      </c:barChart>
      <c:catAx>
        <c:axId val="9511360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115136"/>
        <c:crosses val="autoZero"/>
        <c:auto val="1"/>
        <c:lblAlgn val="ctr"/>
        <c:lblOffset val="100"/>
      </c:catAx>
      <c:valAx>
        <c:axId val="95115136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113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70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</c:ser>
        <c:gapWidth val="219"/>
        <c:overlap val="-27"/>
        <c:axId val="95238400"/>
        <c:axId val="95244288"/>
      </c:barChart>
      <c:catAx>
        <c:axId val="95238400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244288"/>
        <c:crosses val="autoZero"/>
        <c:auto val="1"/>
        <c:lblAlgn val="ctr"/>
        <c:lblOffset val="100"/>
      </c:catAx>
      <c:valAx>
        <c:axId val="95244288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23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10</c:v>
                </c:pt>
                <c:pt idx="3">
                  <c:v>80</c:v>
                </c:pt>
              </c:numCache>
            </c:numRef>
          </c:val>
        </c:ser>
        <c:gapWidth val="219"/>
        <c:overlap val="-27"/>
        <c:axId val="95453568"/>
        <c:axId val="95455104"/>
      </c:barChart>
      <c:catAx>
        <c:axId val="9545356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455104"/>
        <c:crosses val="autoZero"/>
        <c:auto val="1"/>
        <c:lblAlgn val="ctr"/>
        <c:lblOffset val="100"/>
      </c:catAx>
      <c:valAx>
        <c:axId val="95455104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45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lv-LV"/>
  <c:style val="3"/>
  <c:chart>
    <c:autoTitleDeleted val="1"/>
    <c:plotArea>
      <c:layout>
        <c:manualLayout>
          <c:layoutTarget val="inner"/>
          <c:xMode val="edge"/>
          <c:yMode val="edge"/>
          <c:x val="9.7051460826733327E-2"/>
          <c:y val="4.4769515294707539E-2"/>
          <c:w val="0.88618347492698757"/>
          <c:h val="0.837587571278585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Variants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15</c:v>
                </c:pt>
                <c:pt idx="2">
                  <c:v>40</c:v>
                </c:pt>
                <c:pt idx="3">
                  <c:v>5</c:v>
                </c:pt>
              </c:numCache>
            </c:numRef>
          </c:val>
        </c:ser>
        <c:gapWidth val="219"/>
        <c:overlap val="-27"/>
        <c:axId val="95482624"/>
        <c:axId val="95484160"/>
      </c:barChart>
      <c:catAx>
        <c:axId val="9548262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484160"/>
        <c:crosses val="autoZero"/>
        <c:auto val="1"/>
        <c:lblAlgn val="ctr"/>
        <c:lblOffset val="100"/>
      </c:catAx>
      <c:valAx>
        <c:axId val="95484160"/>
        <c:scaling>
          <c:orientation val="minMax"/>
        </c:scaling>
        <c:axPos val="l"/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95482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2D0E5-A1FD-4A77-9AE7-FF4A64189BE8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98708-9669-443D-B927-0210CD5E26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5799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0155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5686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000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8517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06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726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4711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0707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2417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98708-9669-443D-B927-0210CD5E2636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8258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338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357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224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1826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595016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91334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75304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36120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367856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547854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28423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92426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39268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58727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93077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2757A-780C-4A54-AFC9-CDBFD4686C2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1C2A4-428E-4E72-BF63-9E325C53E2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216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5.png"/><Relationship Id="rId7" Type="http://schemas.openxmlformats.org/officeDocument/2006/relationships/slide" Target="slide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microsoft.com/office/2007/relationships/hdphoto" Target="../media/hdphoto5.wdp"/><Relationship Id="rId9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80217" y="-3468914"/>
            <a:ext cx="17872217" cy="109145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7203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lv-LV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Spēle «ĶĪMIJA»</a:t>
            </a:r>
            <a:br>
              <a:rPr lang="lv-LV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Vielu </a:t>
            </a:r>
            <a:r>
              <a:rPr lang="lv-LV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mikropasaule</a:t>
            </a:r>
            <a:endParaRPr lang="en-GB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932530"/>
            <a:ext cx="10515600" cy="26260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36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Autore</a:t>
            </a:r>
          </a:p>
          <a:p>
            <a:pPr marL="0" indent="0" algn="ctr">
              <a:buNone/>
            </a:pPr>
            <a:r>
              <a:rPr lang="lv-LV" sz="36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Irina Timofejeva</a:t>
            </a:r>
          </a:p>
          <a:p>
            <a:pPr marL="0" indent="0" algn="ctr">
              <a:buNone/>
            </a:pPr>
            <a:r>
              <a:rPr lang="lv-LV" sz="36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Jelgavas 6. vidusskolas </a:t>
            </a:r>
          </a:p>
          <a:p>
            <a:pPr marL="0" indent="0" algn="ctr">
              <a:buNone/>
            </a:pPr>
            <a:r>
              <a:rPr lang="lv-LV" sz="36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Bioloģijas un ķīmijas skolotāja</a:t>
            </a:r>
          </a:p>
        </p:txBody>
      </p:sp>
      <p:sp>
        <p:nvSpPr>
          <p:cNvPr id="7" name="Isosceles Triangle 1">
            <a:hlinkClick r:id="" action="ppaction://hlinkshowjump?jump=nextslide"/>
          </p:cNvPr>
          <p:cNvSpPr/>
          <p:nvPr/>
        </p:nvSpPr>
        <p:spPr>
          <a:xfrm rot="5400000">
            <a:off x="5898000" y="5566967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60621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-0.04 C 0.081 -0.049 0.102 -0.054 0.124 -0.054 C 0.149 -0.054 0.169 -0.049 0.183 -0.04 L 0.25 0 E" pathEditMode="relative" ptsTypes="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</a:t>
            </a:r>
            <a:r>
              <a:rPr lang="lv-LV" dirty="0" err="1">
                <a:latin typeface="+mj-lt"/>
              </a:rPr>
              <a:t>Cf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Ar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Cd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PO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>
                <a:latin typeface="+mj-lt"/>
              </a:rPr>
              <a:t>Kurš nav ķīmiskā elementa simbols?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1664650195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254061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3" y="389569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Mg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1. 6MG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Mg</a:t>
            </a:r>
            <a:endParaRPr lang="ru-RU" sz="1200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</a:t>
            </a:r>
            <a:r>
              <a:rPr lang="lv-LV" dirty="0">
                <a:latin typeface="+mj-lt"/>
              </a:rPr>
              <a:t>. 6Mg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l-PL" sz="2400" dirty="0">
                <a:latin typeface="+mj-lt"/>
              </a:rPr>
              <a:t>Kā pareizi pierakstīt – seši magnija atomi?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1800554758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74886" y="3974393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lv-LV" sz="1400" dirty="0">
                <a:latin typeface="+mj-lt"/>
              </a:rPr>
              <a:t>6</a:t>
            </a:r>
            <a:endParaRPr lang="ru-RU" sz="1400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64435" y="4879593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lv-LV" sz="1400" dirty="0">
                <a:latin typeface="+mj-lt"/>
              </a:rPr>
              <a:t>6</a:t>
            </a:r>
            <a:endParaRPr lang="ru-RU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1306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  <p:bldP spid="24" grpId="0" animBg="1"/>
      <p:bldP spid="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</a:t>
            </a:r>
            <a:r>
              <a:rPr lang="lv-LV" dirty="0" err="1" smtClean="0">
                <a:latin typeface="+mj-lt"/>
              </a:rPr>
              <a:t>Ferrum</a:t>
            </a:r>
            <a:r>
              <a:rPr lang="lv-LV" dirty="0" smtClean="0">
                <a:latin typeface="+mj-lt"/>
              </a:rPr>
              <a:t> 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Aurum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Argentum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Stibium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Kāds ir sudraba latīniskais nosaukums?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508958342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0508095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W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WO</a:t>
            </a:r>
            <a:r>
              <a:rPr lang="lv-LV" sz="1200" dirty="0">
                <a:latin typeface="+mj-lt"/>
              </a:rPr>
              <a:t>2</a:t>
            </a:r>
            <a:endParaRPr lang="ru-RU" sz="1200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WS</a:t>
            </a:r>
            <a:r>
              <a:rPr lang="lv-LV" sz="1200" dirty="0">
                <a:latin typeface="+mj-lt"/>
              </a:rPr>
              <a:t>2</a:t>
            </a:r>
            <a:endParaRPr lang="ru-RU" sz="1200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WO</a:t>
            </a:r>
            <a:r>
              <a:rPr lang="lv-LV" sz="1200" dirty="0">
                <a:latin typeface="+mj-lt"/>
              </a:rPr>
              <a:t>3</a:t>
            </a:r>
            <a:endParaRPr lang="ru-RU" sz="1200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Kurā savienojumā volframa oksidēšanas pakāpe ir +6?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4177018968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5258328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3" y="389569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K un C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183923" y="4625452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Ca</a:t>
            </a:r>
            <a:r>
              <a:rPr lang="lv-LV" dirty="0">
                <a:latin typeface="+mj-lt"/>
              </a:rPr>
              <a:t> un C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Ca</a:t>
            </a:r>
            <a:r>
              <a:rPr lang="lv-LV" dirty="0">
                <a:latin typeface="+mj-lt"/>
              </a:rPr>
              <a:t> un O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2965938" y="3895690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K un O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2400" dirty="0">
                <a:latin typeface="+mj-lt"/>
              </a:rPr>
              <a:t>Kuru elementu pāris veido kālija oksīdu?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195230450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3197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3" y="389569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II A grupā 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183923" y="4625452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</a:t>
            </a:r>
            <a:r>
              <a:rPr lang="lv-LV" dirty="0">
                <a:latin typeface="+mj-lt"/>
              </a:rPr>
              <a:t>. IV A grupā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3. III A grupā  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2965938" y="3895690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I A grupā 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2400" dirty="0">
                <a:latin typeface="+mj-lt"/>
              </a:rPr>
              <a:t>Kurā ķīmisko elementu periodiskās tabulas grupā atrodas attēlā dotais ķīmiskais elements? 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pic>
        <p:nvPicPr>
          <p:cNvPr id="18" name="Picture 17" descr="Image result for potassium atom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71" t="26195" r="4668" b="14690"/>
          <a:stretch/>
        </p:blipFill>
        <p:spPr bwMode="auto">
          <a:xfrm>
            <a:off x="5365552" y="2414588"/>
            <a:ext cx="1460896" cy="139523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1997550961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7487989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</a:t>
            </a:r>
            <a:r>
              <a:rPr lang="lv-LV" dirty="0" smtClean="0">
                <a:latin typeface="+mj-lt"/>
              </a:rPr>
              <a:t>Bīstams </a:t>
            </a:r>
            <a:r>
              <a:rPr lang="lv-LV" dirty="0">
                <a:latin typeface="+mj-lt"/>
              </a:rPr>
              <a:t>videi 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Bīstams</a:t>
            </a:r>
            <a:endParaRPr lang="ru-RU" sz="1200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Viegli </a:t>
            </a:r>
            <a:r>
              <a:rPr lang="lv-LV" dirty="0">
                <a:latin typeface="+mj-lt"/>
              </a:rPr>
              <a:t>uzliesmojošs</a:t>
            </a:r>
            <a:endParaRPr lang="ru-RU" sz="1200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Kaitīgs</a:t>
            </a:r>
            <a:endParaRPr lang="ru-RU" sz="1200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Brīdinājuma zīme uz iepakojuma norāda, ka tīrīšanas līdzeklis ir?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pic>
        <p:nvPicPr>
          <p:cNvPr id="18" name="Picture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6000" y="2382665"/>
            <a:ext cx="1260000" cy="1260647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2402579421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62332809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Ozons 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Slāpeklis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Tvana gāze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Ogļskābā gāze 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Kāda veselībai bīstama viela veidojas, nepilnīgi sadegot kurināmajam (par ātru aizvērts krāsns šīberis)?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308786571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363915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1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965938" y="4625686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A.Avogadro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M.Lomonosovs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6183922" y="4625687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Dž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Daltons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D. Mendeļejevs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Kurš zinātnieks pirmais izteica domu, ka vielas sastāv no ļoti mazām, neredzamām daļiņām?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3270405216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4677291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Snip Diagonal Corner Rectangle 3">
            <a:hlinkClick r:id="" action="ppaction://hlinkshowjump?jump=nextslide"/>
          </p:cNvPr>
          <p:cNvSpPr/>
          <p:nvPr/>
        </p:nvSpPr>
        <p:spPr>
          <a:xfrm>
            <a:off x="4974565" y="2488596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TĀLĀK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Snip Diagonal Corner Rectangle 4">
            <a:hlinkClick r:id="" action="ppaction://hlinkshowjump?jump=endshow"/>
          </p:cNvPr>
          <p:cNvSpPr/>
          <p:nvPr/>
        </p:nvSpPr>
        <p:spPr>
          <a:xfrm>
            <a:off x="4974565" y="5617298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IZIET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8" name="Picture 4" descr="Картинки по запросу атом pn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000000">
                  <a:alpha val="34902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46"/>
          <a:stretch/>
        </p:blipFill>
        <p:spPr bwMode="auto">
          <a:xfrm>
            <a:off x="9099292" y="4711405"/>
            <a:ext cx="2251992" cy="202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nip Diagonal Corner Rectangle 6">
            <a:hlinkClick r:id="rId6" action="ppaction://hlinksldjump"/>
          </p:cNvPr>
          <p:cNvSpPr/>
          <p:nvPr/>
        </p:nvSpPr>
        <p:spPr>
          <a:xfrm>
            <a:off x="4974565" y="4574359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4. LĪMENIS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Snip Diagonal Corner Rectangle 7">
            <a:hlinkClick r:id="rId7" action="ppaction://hlinksldjump"/>
          </p:cNvPr>
          <p:cNvSpPr/>
          <p:nvPr/>
        </p:nvSpPr>
        <p:spPr>
          <a:xfrm>
            <a:off x="4974565" y="3531535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3. LĪMENIS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9561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00273 -0.19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97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" dur="8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680217" y="-3468914"/>
            <a:ext cx="17872217" cy="109145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14068"/>
            <a:ext cx="9144000" cy="1077314"/>
          </a:xfrm>
        </p:spPr>
        <p:txBody>
          <a:bodyPr/>
          <a:lstStyle/>
          <a:p>
            <a:r>
              <a:rPr lang="lv-LV" b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Spēles </a:t>
            </a:r>
            <a:r>
              <a:rPr lang="lv-LV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«ĶĪMIJA»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Snip Diagonal Corner Rectangle 3">
            <a:hlinkClick r:id="rId4" action="ppaction://hlinksldjump"/>
          </p:cNvPr>
          <p:cNvSpPr/>
          <p:nvPr/>
        </p:nvSpPr>
        <p:spPr>
          <a:xfrm>
            <a:off x="4974566" y="3053752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2. LĪMENIS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Snip Diagonal Corner Rectangle 4">
            <a:hlinkClick r:id="" action="ppaction://hlinkshowjump?jump=nextslide"/>
          </p:cNvPr>
          <p:cNvSpPr/>
          <p:nvPr/>
        </p:nvSpPr>
        <p:spPr>
          <a:xfrm>
            <a:off x="4974566" y="2070343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SPĒLĒT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Snip Diagonal Corner Rectangle 5">
            <a:hlinkClick r:id="" action="ppaction://hlinkshowjump?jump=endshow"/>
          </p:cNvPr>
          <p:cNvSpPr/>
          <p:nvPr/>
        </p:nvSpPr>
        <p:spPr>
          <a:xfrm>
            <a:off x="4974566" y="6003979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IZIET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Snip Diagonal Corner Rectangle 6">
            <a:hlinkClick r:id="rId5" action="ppaction://hlinksldjump"/>
          </p:cNvPr>
          <p:cNvSpPr/>
          <p:nvPr/>
        </p:nvSpPr>
        <p:spPr>
          <a:xfrm>
            <a:off x="4974566" y="4037161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3. LĪMENIS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Snip Diagonal Corner Rectangle 8">
            <a:hlinkClick r:id="rId6" action="ppaction://hlinksldjump"/>
          </p:cNvPr>
          <p:cNvSpPr/>
          <p:nvPr/>
        </p:nvSpPr>
        <p:spPr>
          <a:xfrm>
            <a:off x="4974566" y="5020570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4. LĪMENIS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256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-0.04 C 0.081 -0.049 0.102 -0.054 0.124 -0.054 C 0.149 -0.054 0.169 -0.049 0.183 -0.04 L 0.25 0 E" pathEditMode="relative" ptsTypes="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43634" y="-2131190"/>
            <a:ext cx="16324320" cy="996928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v-LV" sz="66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2.” LABIRINTS”-</a:t>
            </a:r>
            <a:br>
              <a:rPr lang="lv-LV" sz="66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</a:br>
            <a:r>
              <a:rPr lang="lv-LV" sz="66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SPĒLES NOTEIKUMI</a:t>
            </a:r>
            <a:endParaRPr lang="ru-RU" sz="6600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9829" y="1368312"/>
            <a:ext cx="9492342" cy="46972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882139" y="1908174"/>
            <a:ext cx="8427720" cy="36239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lv-LV" sz="36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Uzdevums</a:t>
            </a: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: Iziet caur labirintu, atbildot uz 30 jautājumiem, un iegūt pēc iespējas mazāk sarkano kartīšu.</a:t>
            </a:r>
          </a:p>
          <a:p>
            <a:pPr marL="0" indent="0">
              <a:buNone/>
            </a:pP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1. </a:t>
            </a:r>
            <a:r>
              <a:rPr lang="lv-LV" sz="36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Spēlētājam  </a:t>
            </a: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nepieciešams izlasīt frāzi atvērtā spēles </a:t>
            </a:r>
            <a:r>
              <a:rPr lang="lv-LV" sz="36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kartītē </a:t>
            </a: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un atbildēt noklikšķinot uz pogas „Jā” vai „Nē” 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2. Ja atbilde ir </a:t>
            </a:r>
            <a:r>
              <a:rPr lang="lv-LV" sz="36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pareiza, </a:t>
            </a: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atveras  jauna kartīte.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3. Ja atbilde nav pareiza, tiek parādīta sarkanā kartīte , lai pārietu uz nākamo jautājumu, </a:t>
            </a:r>
            <a:r>
              <a:rPr lang="lv-LV" sz="3600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spēlētājiem </a:t>
            </a: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nepieciešams noklikšķināt uz pogas „Jā”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lv-LV" sz="3600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4.Uzvar tas spēlētājs, kurš  saņem mazāk sarkano kartīšu.</a:t>
            </a:r>
            <a:endParaRPr lang="ru-RU" sz="3600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algn="ctr"/>
            <a:endParaRPr lang="ru-RU" sz="3600" dirty="0"/>
          </a:p>
        </p:txBody>
      </p:sp>
      <p:sp>
        <p:nvSpPr>
          <p:cNvPr id="6" name="Rounded Rectangle 5">
            <a:hlinkClick r:id="" action="ppaction://hlinkshowjump?jump=nextslide"/>
          </p:cNvPr>
          <p:cNvSpPr/>
          <p:nvPr/>
        </p:nvSpPr>
        <p:spPr>
          <a:xfrm>
            <a:off x="5373913" y="5953461"/>
            <a:ext cx="1444171" cy="757519"/>
          </a:xfrm>
          <a:prstGeom prst="roundRect">
            <a:avLst>
              <a:gd name="adj" fmla="val 6667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/>
              </a:rPr>
              <a:t>SĀKT!</a:t>
            </a:r>
            <a:endParaRPr lang="ru-RU" sz="2800" b="1" spc="50" dirty="0">
              <a:ln w="9525" cmpd="sng">
                <a:solidFill>
                  <a:schemeClr val="bg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136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47" b="-42"/>
          <a:stretch/>
        </p:blipFill>
        <p:spPr bwMode="auto">
          <a:xfrm>
            <a:off x="-2114213" y="-2770592"/>
            <a:ext cx="16420426" cy="1239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29233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Vissīkākā vielas daļiņa ir </a:t>
            </a:r>
            <a:r>
              <a:rPr lang="lv-LV" dirty="0" smtClean="0"/>
              <a:t>atoms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4" name="Rounded Rectangle 33"/>
          <p:cNvSpPr/>
          <p:nvPr/>
        </p:nvSpPr>
        <p:spPr>
          <a:xfrm>
            <a:off x="2698850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400" dirty="0"/>
              <a:t>Ķīmiskā elementa </a:t>
            </a:r>
            <a:r>
              <a:rPr lang="lv-LV" sz="1400" dirty="0" err="1"/>
              <a:t>atomnumurs</a:t>
            </a:r>
            <a:r>
              <a:rPr lang="lv-LV" sz="1400" dirty="0"/>
              <a:t> ķīmisko elementu periodiskajā sistēmā ir vienāds ar protonu skaitu atoma </a:t>
            </a:r>
            <a:r>
              <a:rPr lang="lv-LV" sz="1400" dirty="0" smtClean="0"/>
              <a:t>kodolā</a:t>
            </a:r>
          </a:p>
          <a:p>
            <a:pPr algn="ctr"/>
            <a:endParaRPr lang="ru-RU" sz="1400" dirty="0"/>
          </a:p>
        </p:txBody>
      </p:sp>
      <p:sp>
        <p:nvSpPr>
          <p:cNvPr id="35" name="Rounded Rectangle 34"/>
          <p:cNvSpPr/>
          <p:nvPr/>
        </p:nvSpPr>
        <p:spPr>
          <a:xfrm>
            <a:off x="5068467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Atoma centrā ir negatīvi lādēts kodols, kuru aptver pozitīvi lādēts elektronu apvalks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36" name="Rounded Rectangle 35"/>
          <p:cNvSpPr/>
          <p:nvPr/>
        </p:nvSpPr>
        <p:spPr>
          <a:xfrm>
            <a:off x="7438084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Ķīmiskais savienojums H</a:t>
            </a:r>
            <a:r>
              <a:rPr lang="lv-LV" baseline="-25000" dirty="0"/>
              <a:t>2</a:t>
            </a:r>
            <a:r>
              <a:rPr lang="lv-LV" dirty="0"/>
              <a:t>SO</a:t>
            </a:r>
            <a:r>
              <a:rPr lang="lv-LV" baseline="-25000" dirty="0"/>
              <a:t>4</a:t>
            </a:r>
            <a:r>
              <a:rPr lang="lv-LV" dirty="0"/>
              <a:t> ir oksīds, jo tas satur </a:t>
            </a:r>
            <a:r>
              <a:rPr lang="lv-LV" dirty="0" smtClean="0"/>
              <a:t>skābekli</a:t>
            </a:r>
          </a:p>
          <a:p>
            <a:pPr algn="ctr"/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9807701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Vielas, kuras sastāv no viena veida atomiem, sauc par ķīmiskiem savienojumiem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38" name="Rounded Rectangle 37"/>
          <p:cNvSpPr/>
          <p:nvPr/>
        </p:nvSpPr>
        <p:spPr>
          <a:xfrm>
            <a:off x="329233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Binārie savienojumi ir tādi ķīmiskie savienojumi, kurus veido divi ķīmiskie elementi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39" name="Rounded Rectangle 38"/>
          <p:cNvSpPr/>
          <p:nvPr/>
        </p:nvSpPr>
        <p:spPr>
          <a:xfrm>
            <a:off x="2698850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Vielas, kurām ir raksturīga regulāra struktūra, sauc par kristāliskām vielām</a:t>
            </a:r>
            <a:endParaRPr lang="ru-RU" sz="1600" dirty="0"/>
          </a:p>
          <a:p>
            <a:pPr algn="ctr"/>
            <a:endParaRPr lang="ru-RU" dirty="0"/>
          </a:p>
        </p:txBody>
      </p:sp>
      <p:sp>
        <p:nvSpPr>
          <p:cNvPr id="40" name="Rounded Rectangle 39"/>
          <p:cNvSpPr/>
          <p:nvPr/>
        </p:nvSpPr>
        <p:spPr>
          <a:xfrm>
            <a:off x="5068467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Ķīmiska elementa spēju veidot vairākas vienkāršas vielas sauc par alotropiju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41" name="Rounded Rectangle 40"/>
          <p:cNvSpPr/>
          <p:nvPr/>
        </p:nvSpPr>
        <p:spPr>
          <a:xfrm>
            <a:off x="7438084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Slāpekļa oksidēšanās pakāpe savienojumā NO</a:t>
            </a:r>
            <a:r>
              <a:rPr lang="lv-LV" sz="1600" baseline="-25000" dirty="0"/>
              <a:t>2</a:t>
            </a:r>
            <a:r>
              <a:rPr lang="lv-LV" sz="1600" dirty="0"/>
              <a:t> ir +2</a:t>
            </a:r>
            <a:endParaRPr lang="ru-RU" sz="1600" dirty="0"/>
          </a:p>
        </p:txBody>
      </p:sp>
      <p:sp>
        <p:nvSpPr>
          <p:cNvPr id="42" name="Rounded Rectangle 41"/>
          <p:cNvSpPr/>
          <p:nvPr/>
        </p:nvSpPr>
        <p:spPr>
          <a:xfrm>
            <a:off x="9807701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Viens un tas pats ķīmiskais elements var veidot vairākas vienkāršas vielas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43" name="Rounded Rectangle 42"/>
          <p:cNvSpPr/>
          <p:nvPr/>
        </p:nvSpPr>
        <p:spPr>
          <a:xfrm>
            <a:off x="329233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Magnija atoma kodola lādiņš ir +24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4" name="Rounded Rectangle 43"/>
          <p:cNvSpPr/>
          <p:nvPr/>
        </p:nvSpPr>
        <p:spPr>
          <a:xfrm>
            <a:off x="2698850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Zīmējumā attēls </a:t>
            </a:r>
            <a:r>
              <a:rPr lang="lv-LV" dirty="0" smtClean="0"/>
              <a:t>mērcilindrs</a:t>
            </a:r>
          </a:p>
          <a:p>
            <a:pPr algn="ctr"/>
            <a:endParaRPr lang="lv-LV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45" name="Rounded Rectangle 44"/>
          <p:cNvSpPr/>
          <p:nvPr/>
        </p:nvSpPr>
        <p:spPr>
          <a:xfrm>
            <a:off x="5068467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Cietas vielas, kurās atomi vai molekulas izkārtojas haotiski, sauc par amorfām vielām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46" name="Rounded Rectangle 45"/>
          <p:cNvSpPr/>
          <p:nvPr/>
        </p:nvSpPr>
        <p:spPr>
          <a:xfrm>
            <a:off x="7438084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Ķīmisko elementu periodiskajā tabulā ir 7 grupas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7" name="Rounded Rectangle 46"/>
          <p:cNvSpPr/>
          <p:nvPr/>
        </p:nvSpPr>
        <p:spPr>
          <a:xfrm>
            <a:off x="9807701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Vielas, kuras sastāv no dažāda veida atomiem, sauc par vienkāršām vielām</a:t>
            </a:r>
            <a:endParaRPr lang="ru-RU" sz="1600" dirty="0"/>
          </a:p>
          <a:p>
            <a:pPr algn="ctr"/>
            <a:endParaRPr lang="ru-RU" sz="1600" dirty="0"/>
          </a:p>
        </p:txBody>
      </p:sp>
      <p:pic>
        <p:nvPicPr>
          <p:cNvPr id="22" name="Picture 21" descr="Attēlu rezultāti vaicājumam “vārglāze”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2877" y="5434149"/>
            <a:ext cx="787012" cy="99602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le 5"/>
          <p:cNvSpPr/>
          <p:nvPr/>
        </p:nvSpPr>
        <p:spPr>
          <a:xfrm>
            <a:off x="672291" y="161961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514064" y="161961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2925527" y="172846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030067" y="172846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7777545" y="172846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8619318" y="172846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10" name="Rounded Rectangle 109"/>
          <p:cNvSpPr/>
          <p:nvPr/>
        </p:nvSpPr>
        <p:spPr>
          <a:xfrm>
            <a:off x="5435134" y="179124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6276907" y="179124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12" name="Rounded Rectangle 111"/>
          <p:cNvSpPr/>
          <p:nvPr/>
        </p:nvSpPr>
        <p:spPr>
          <a:xfrm>
            <a:off x="10187370" y="175386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13" name="Rounded Rectangle 112"/>
          <p:cNvSpPr/>
          <p:nvPr/>
        </p:nvSpPr>
        <p:spPr>
          <a:xfrm>
            <a:off x="11029143" y="175386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672291" y="393990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15" name="Rounded Rectangle 114"/>
          <p:cNvSpPr/>
          <p:nvPr/>
        </p:nvSpPr>
        <p:spPr>
          <a:xfrm>
            <a:off x="1514064" y="393990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16" name="Rounded Rectangle 115"/>
          <p:cNvSpPr/>
          <p:nvPr/>
        </p:nvSpPr>
        <p:spPr>
          <a:xfrm>
            <a:off x="3046935" y="387413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17" name="Rounded Rectangle 116"/>
          <p:cNvSpPr/>
          <p:nvPr/>
        </p:nvSpPr>
        <p:spPr>
          <a:xfrm>
            <a:off x="3891337" y="387413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18" name="Rounded Rectangle 117"/>
          <p:cNvSpPr/>
          <p:nvPr/>
        </p:nvSpPr>
        <p:spPr>
          <a:xfrm>
            <a:off x="5435134" y="393990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19" name="Rounded Rectangle 118"/>
          <p:cNvSpPr/>
          <p:nvPr/>
        </p:nvSpPr>
        <p:spPr>
          <a:xfrm>
            <a:off x="6279536" y="393990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20" name="Rounded Rectangle 119"/>
          <p:cNvSpPr/>
          <p:nvPr/>
        </p:nvSpPr>
        <p:spPr>
          <a:xfrm>
            <a:off x="7777545" y="392655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8619318" y="392655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22" name="Rounded Rectangle 121"/>
          <p:cNvSpPr/>
          <p:nvPr/>
        </p:nvSpPr>
        <p:spPr>
          <a:xfrm>
            <a:off x="10184741" y="387413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23" name="Rounded Rectangle 122"/>
          <p:cNvSpPr/>
          <p:nvPr/>
        </p:nvSpPr>
        <p:spPr>
          <a:xfrm>
            <a:off x="11029143" y="387413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24" name="Rounded Rectangle 123"/>
          <p:cNvSpPr/>
          <p:nvPr/>
        </p:nvSpPr>
        <p:spPr>
          <a:xfrm>
            <a:off x="698313" y="599919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25" name="Rounded Rectangle 124"/>
          <p:cNvSpPr/>
          <p:nvPr/>
        </p:nvSpPr>
        <p:spPr>
          <a:xfrm>
            <a:off x="1566108" y="599919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2903527" y="6010426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27" name="Rounded Rectangle 126"/>
          <p:cNvSpPr/>
          <p:nvPr/>
        </p:nvSpPr>
        <p:spPr>
          <a:xfrm>
            <a:off x="4047212" y="599919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28" name="Rounded Rectangle 127"/>
          <p:cNvSpPr/>
          <p:nvPr/>
        </p:nvSpPr>
        <p:spPr>
          <a:xfrm>
            <a:off x="5393682" y="6076026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29" name="Rounded Rectangle 128"/>
          <p:cNvSpPr/>
          <p:nvPr/>
        </p:nvSpPr>
        <p:spPr>
          <a:xfrm>
            <a:off x="6261209" y="6076027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7777545" y="5992206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33" name="Rounded Rectangle 132">
            <a:hlinkClick r:id="" action="ppaction://hlinkshowjump?jump=nextslide"/>
          </p:cNvPr>
          <p:cNvSpPr/>
          <p:nvPr/>
        </p:nvSpPr>
        <p:spPr>
          <a:xfrm>
            <a:off x="8619318" y="5992206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10184741" y="6010426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135" name="Rounded Rectangle 134"/>
          <p:cNvSpPr/>
          <p:nvPr/>
        </p:nvSpPr>
        <p:spPr>
          <a:xfrm>
            <a:off x="11026514" y="6010426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2845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01 0 0.125 0.05602 0.125 0.125 C 0.125 0.19398 0.06901 0.25 0 0.25 C -0.06901 0.25 -0.125 0.19398 -0.125 0.125 C -0.125 0.05602 -0.06901 0 0 0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3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5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56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3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9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8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4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0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2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52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8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9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0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5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"/>
                            </p:stCondLst>
                            <p:childTnLst>
                              <p:par>
                                <p:cTn id="2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2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3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00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00"/>
                            </p:stCondLst>
                            <p:childTnLst>
                              <p:par>
                                <p:cTn id="30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9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0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6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7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8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3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34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500"/>
                            </p:stCondLst>
                            <p:childTnLst>
                              <p:par>
                                <p:cTn id="34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4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7" fill="hold">
                      <p:stCondLst>
                        <p:cond delay="0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0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1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8" grpId="0" animBg="1"/>
      <p:bldP spid="108" grpId="1" animBg="1"/>
      <p:bldP spid="109" grpId="0" animBg="1"/>
      <p:bldP spid="110" grpId="0" animBg="1"/>
      <p:bldP spid="110" grpId="1" animBg="1"/>
      <p:bldP spid="111" grpId="0" animBg="1"/>
      <p:bldP spid="112" grpId="0" animBg="1"/>
      <p:bldP spid="112" grpId="1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0" grpId="1" animBg="1"/>
      <p:bldP spid="121" grpId="0" animBg="1"/>
      <p:bldP spid="122" grpId="0" animBg="1"/>
      <p:bldP spid="123" grpId="0" animBg="1"/>
      <p:bldP spid="124" grpId="0" animBg="1"/>
      <p:bldP spid="124" grpId="1" animBg="1"/>
      <p:bldP spid="125" grpId="0" animBg="1"/>
      <p:bldP spid="126" grpId="0" animBg="1"/>
      <p:bldP spid="126" grpId="1" animBg="1"/>
      <p:bldP spid="127" grpId="0" animBg="1"/>
      <p:bldP spid="128" grpId="0" animBg="1"/>
      <p:bldP spid="129" grpId="0" animBg="1"/>
      <p:bldP spid="132" grpId="0" animBg="1"/>
      <p:bldP spid="132" grpId="1" animBg="1"/>
      <p:bldP spid="133" grpId="0" animBg="1"/>
      <p:bldP spid="134" grpId="0" animBg="1"/>
      <p:bldP spid="134" grpId="1" animBg="1"/>
      <p:bldP spid="1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5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47" b="-42"/>
          <a:stretch/>
        </p:blipFill>
        <p:spPr bwMode="auto">
          <a:xfrm>
            <a:off x="-2114213" y="-2770592"/>
            <a:ext cx="16420426" cy="1239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29233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I A grupas elementus sauc pār halogēniem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34" name="Rounded Rectangle 33"/>
          <p:cNvSpPr/>
          <p:nvPr/>
        </p:nvSpPr>
        <p:spPr>
          <a:xfrm>
            <a:off x="2698850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Protonu skaits atoma kodolā ir vienāds ar elektronu skaitu, kas kustas ap kodolu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35" name="Rounded Rectangle 34"/>
          <p:cNvSpPr/>
          <p:nvPr/>
        </p:nvSpPr>
        <p:spPr>
          <a:xfrm>
            <a:off x="5068467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Zīmējumā attēls skābekļa atoms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36" name="Rounded Rectangle 35"/>
          <p:cNvSpPr/>
          <p:nvPr/>
        </p:nvSpPr>
        <p:spPr>
          <a:xfrm>
            <a:off x="7438084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Atomu savstarpējo saistību sauc par ķīmisko saiti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37" name="Rounded Rectangle 36"/>
          <p:cNvSpPr/>
          <p:nvPr/>
        </p:nvSpPr>
        <p:spPr>
          <a:xfrm>
            <a:off x="9807701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Svina latīniskais nosaukums ir </a:t>
            </a:r>
            <a:r>
              <a:rPr lang="lv-LV" dirty="0" err="1"/>
              <a:t>stannum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8" name="Rounded Rectangle 37"/>
          <p:cNvSpPr/>
          <p:nvPr/>
        </p:nvSpPr>
        <p:spPr>
          <a:xfrm>
            <a:off x="329233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Dabā pārsvarā sastopamas tīras vielas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39" name="Rounded Rectangle 38"/>
          <p:cNvSpPr/>
          <p:nvPr/>
        </p:nvSpPr>
        <p:spPr>
          <a:xfrm>
            <a:off x="2698850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Ogļskābās gāzes CO</a:t>
            </a:r>
            <a:r>
              <a:rPr lang="lv-LV" baseline="-25000" dirty="0"/>
              <a:t>2</a:t>
            </a:r>
            <a:r>
              <a:rPr lang="lv-LV" dirty="0"/>
              <a:t> molekula veidota no diviem atomiem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0" name="Rounded Rectangle 39"/>
          <p:cNvSpPr/>
          <p:nvPr/>
        </p:nvSpPr>
        <p:spPr>
          <a:xfrm>
            <a:off x="5068467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4 perioda IIA grupā atrodas elements kalcijs </a:t>
            </a:r>
            <a:r>
              <a:rPr lang="lv-LV" dirty="0" err="1"/>
              <a:t>Ca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1" name="Rounded Rectangle 40"/>
          <p:cNvSpPr/>
          <p:nvPr/>
        </p:nvSpPr>
        <p:spPr>
          <a:xfrm>
            <a:off x="7438084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Ūdeņradis ir metāls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2" name="Rounded Rectangle 41"/>
          <p:cNvSpPr/>
          <p:nvPr/>
        </p:nvSpPr>
        <p:spPr>
          <a:xfrm>
            <a:off x="9807701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Fosfora(V) oksīdam ķīmiskā formula ir P</a:t>
            </a:r>
            <a:r>
              <a:rPr lang="lv-LV" baseline="-25000" dirty="0"/>
              <a:t>5</a:t>
            </a:r>
            <a:r>
              <a:rPr lang="lv-LV" dirty="0"/>
              <a:t>O</a:t>
            </a:r>
            <a:r>
              <a:rPr lang="lv-LV" baseline="-25000" dirty="0"/>
              <a:t>2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3" name="Rounded Rectangle 42"/>
          <p:cNvSpPr/>
          <p:nvPr/>
        </p:nvSpPr>
        <p:spPr>
          <a:xfrm>
            <a:off x="329233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600" dirty="0"/>
              <a:t>Savienojumu Na</a:t>
            </a:r>
            <a:r>
              <a:rPr lang="lv-LV" sz="1600" baseline="-25000" dirty="0"/>
              <a:t>2</a:t>
            </a:r>
            <a:r>
              <a:rPr lang="lv-LV" sz="1600" dirty="0"/>
              <a:t>S, ko veido nātrijs un sēra atomi, sauc par nātrija </a:t>
            </a:r>
            <a:r>
              <a:rPr lang="lv-LV" sz="1600" dirty="0" err="1"/>
              <a:t>sērīdu</a:t>
            </a:r>
            <a:endParaRPr lang="ru-RU" sz="1600" dirty="0"/>
          </a:p>
          <a:p>
            <a:pPr algn="ctr"/>
            <a:endParaRPr lang="ru-RU" dirty="0"/>
          </a:p>
        </p:txBody>
      </p:sp>
      <p:sp>
        <p:nvSpPr>
          <p:cNvPr id="44" name="Rounded Rectangle 43"/>
          <p:cNvSpPr/>
          <p:nvPr/>
        </p:nvSpPr>
        <p:spPr>
          <a:xfrm>
            <a:off x="2698850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Amonjaka NH</a:t>
            </a:r>
            <a:r>
              <a:rPr lang="lv-LV" baseline="-25000" dirty="0"/>
              <a:t>3</a:t>
            </a:r>
            <a:r>
              <a:rPr lang="lv-LV" dirty="0"/>
              <a:t> molekula veidota no 3 slāpekļa un 1 ūdeņraža atoma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5" name="Rounded Rectangle 44"/>
          <p:cNvSpPr/>
          <p:nvPr/>
        </p:nvSpPr>
        <p:spPr>
          <a:xfrm>
            <a:off x="5068467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Ķīmisko savienojumu SiO</a:t>
            </a:r>
            <a:r>
              <a:rPr lang="lv-LV" baseline="-25000" dirty="0"/>
              <a:t>2</a:t>
            </a:r>
            <a:r>
              <a:rPr lang="lv-LV" dirty="0"/>
              <a:t> sauc par silīcija dioksīdu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6" name="Rounded Rectangle 45"/>
          <p:cNvSpPr/>
          <p:nvPr/>
        </p:nvSpPr>
        <p:spPr>
          <a:xfrm>
            <a:off x="7438084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400" dirty="0"/>
              <a:t>Zīmējumā attēlota iztvaicēšanas iekārta</a:t>
            </a:r>
            <a:endParaRPr lang="ru-RU" sz="1400" dirty="0"/>
          </a:p>
          <a:p>
            <a:pPr algn="ctr"/>
            <a:endParaRPr lang="ru-RU" sz="1400" dirty="0" smtClean="0"/>
          </a:p>
          <a:p>
            <a:pPr algn="ctr"/>
            <a:endParaRPr lang="ru-RU" sz="1400" dirty="0"/>
          </a:p>
          <a:p>
            <a:pPr algn="ctr"/>
            <a:endParaRPr lang="ru-RU" sz="1400" dirty="0" smtClean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</p:txBody>
      </p:sp>
      <p:sp>
        <p:nvSpPr>
          <p:cNvPr id="47" name="Rounded Rectangle 46"/>
          <p:cNvSpPr/>
          <p:nvPr/>
        </p:nvSpPr>
        <p:spPr>
          <a:xfrm>
            <a:off x="9807701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/>
              <a:t>Oksidēšanas pakāpes var būt gan pozitīvas, gan negatīvas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48" name="Picture 47" descr="Attēlu rezultāti vaicājumam “oxygen atom”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028" b="40526"/>
          <a:stretch/>
        </p:blipFill>
        <p:spPr bwMode="auto">
          <a:xfrm>
            <a:off x="5640467" y="1153522"/>
            <a:ext cx="911066" cy="8093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9" name="Picture 48" descr="Attēlu rezultāti vaicājumam “iztvaicēsana”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92" t="13911" r="12272" b="10576"/>
          <a:stretch/>
        </p:blipFill>
        <p:spPr bwMode="auto">
          <a:xfrm>
            <a:off x="7934757" y="5289348"/>
            <a:ext cx="1062335" cy="7475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2" name="Rounded Rectangle 51"/>
          <p:cNvSpPr/>
          <p:nvPr/>
        </p:nvSpPr>
        <p:spPr>
          <a:xfrm>
            <a:off x="678586" y="167918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1529308" y="167918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10187370" y="166496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1029143" y="166496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5201275" y="1755484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6488885" y="1755484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3064623" y="178713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3925947" y="178713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7751341" y="1733225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8612665" y="1733225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678586" y="383818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1529308" y="383818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3057740" y="391117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3905828" y="3911103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5410310" y="388881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6266921" y="388881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7799667" y="3754622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8659965" y="3754622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0168845" y="388881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1029143" y="3888811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638908" y="6037715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1511603" y="6037714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7751340" y="6127614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77" name="Rounded Rectangle 76">
            <a:hlinkClick r:id="" action="ppaction://hlinkshowjump?jump=nextslide"/>
          </p:cNvPr>
          <p:cNvSpPr/>
          <p:nvPr/>
        </p:nvSpPr>
        <p:spPr>
          <a:xfrm>
            <a:off x="8622245" y="6127614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5382915" y="6036937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6253224" y="6036937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0187370" y="606396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1057679" y="6063960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077464" y="6036938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jā</a:t>
            </a:r>
            <a:endParaRPr lang="ru-RU" dirty="0">
              <a:latin typeface="+mj-lt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950159" y="6036937"/>
            <a:ext cx="498715" cy="34326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nē</a:t>
            </a:r>
            <a:endParaRPr lang="ru-RU" dirty="0">
              <a:latin typeface="+mj-lt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2704045" y="2509353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54" name="Rounded Rectangle 53"/>
          <p:cNvSpPr/>
          <p:nvPr/>
        </p:nvSpPr>
        <p:spPr>
          <a:xfrm>
            <a:off x="2703559" y="351234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55" name="Rounded Rectangle 54"/>
          <p:cNvSpPr/>
          <p:nvPr/>
        </p:nvSpPr>
        <p:spPr>
          <a:xfrm>
            <a:off x="5069580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85" name="Rounded Rectangle 84"/>
          <p:cNvSpPr/>
          <p:nvPr/>
        </p:nvSpPr>
        <p:spPr>
          <a:xfrm>
            <a:off x="7436899" y="34944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86" name="Rounded Rectangle 85"/>
          <p:cNvSpPr/>
          <p:nvPr/>
        </p:nvSpPr>
        <p:spPr>
          <a:xfrm>
            <a:off x="9807701" y="348024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87" name="Rounded Rectangle 86"/>
          <p:cNvSpPr/>
          <p:nvPr/>
        </p:nvSpPr>
        <p:spPr>
          <a:xfrm>
            <a:off x="9807701" y="250776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88" name="Rounded Rectangle 87"/>
          <p:cNvSpPr/>
          <p:nvPr/>
        </p:nvSpPr>
        <p:spPr>
          <a:xfrm>
            <a:off x="9804286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89" name="Rounded Rectangle 88"/>
          <p:cNvSpPr/>
          <p:nvPr/>
        </p:nvSpPr>
        <p:spPr>
          <a:xfrm>
            <a:off x="7436899" y="466608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90" name="Rounded Rectangle 89"/>
          <p:cNvSpPr/>
          <p:nvPr/>
        </p:nvSpPr>
        <p:spPr>
          <a:xfrm>
            <a:off x="5067119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91" name="Rounded Rectangle 90"/>
          <p:cNvSpPr/>
          <p:nvPr/>
        </p:nvSpPr>
        <p:spPr>
          <a:xfrm>
            <a:off x="2703558" y="4666889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92" name="Rounded Rectangle 91"/>
          <p:cNvSpPr/>
          <p:nvPr/>
        </p:nvSpPr>
        <p:spPr>
          <a:xfrm>
            <a:off x="333996" y="4669261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93" name="Rounded Rectangle 92"/>
          <p:cNvSpPr/>
          <p:nvPr/>
        </p:nvSpPr>
        <p:spPr>
          <a:xfrm>
            <a:off x="330726" y="2504590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94" name="Rounded Rectangle 93"/>
          <p:cNvSpPr/>
          <p:nvPr/>
        </p:nvSpPr>
        <p:spPr>
          <a:xfrm>
            <a:off x="5068786" y="2508167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95" name="Rounded Rectangle 94"/>
          <p:cNvSpPr/>
          <p:nvPr/>
        </p:nvSpPr>
        <p:spPr>
          <a:xfrm>
            <a:off x="7436899" y="2507765"/>
            <a:ext cx="2055066" cy="18416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41518828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01 0 0.125 0.05602 0.125 0.125 C 0.125 0.19398 0.06901 0.25 0 0.25 C -0.06901 0.25 -0.125 0.19398 -0.125 0.125 C -0.125 0.05602 -0.06901 0 0 0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9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3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7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8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9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1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6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4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6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5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52" grpId="0" animBg="1"/>
      <p:bldP spid="56" grpId="0" animBg="1"/>
      <p:bldP spid="64" grpId="0" animBg="1"/>
      <p:bldP spid="66" grpId="0" animBg="1"/>
      <p:bldP spid="70" grpId="0" animBg="1"/>
      <p:bldP spid="72" grpId="0" animBg="1"/>
      <p:bldP spid="74" grpId="0" animBg="1"/>
      <p:bldP spid="76" grpId="0" animBg="1"/>
      <p:bldP spid="83" grpId="0" animBg="1"/>
      <p:bldP spid="51" grpId="0" animBg="1"/>
      <p:bldP spid="54" grpId="0" animBg="1"/>
      <p:bldP spid="55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Snip Diagonal Corner Rectangle 3">
            <a:hlinkClick r:id="" action="ppaction://hlinkshowjump?jump=nextslide"/>
          </p:cNvPr>
          <p:cNvSpPr/>
          <p:nvPr/>
        </p:nvSpPr>
        <p:spPr>
          <a:xfrm>
            <a:off x="4974565" y="3531420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TĀLĀK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Snip Diagonal Corner Rectangle 4">
            <a:hlinkClick r:id="" action="ppaction://hlinkshowjump?jump=endshow"/>
          </p:cNvPr>
          <p:cNvSpPr/>
          <p:nvPr/>
        </p:nvSpPr>
        <p:spPr>
          <a:xfrm>
            <a:off x="4974565" y="5617298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IZIET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8" name="Picture 4" descr="Картинки по запросу атом pn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000000">
                  <a:alpha val="34902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46"/>
          <a:stretch/>
        </p:blipFill>
        <p:spPr bwMode="auto">
          <a:xfrm>
            <a:off x="9099292" y="4711405"/>
            <a:ext cx="2251992" cy="202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nip Diagonal Corner Rectangle 6">
            <a:hlinkClick r:id="rId6" action="ppaction://hlinksldjump"/>
          </p:cNvPr>
          <p:cNvSpPr/>
          <p:nvPr/>
        </p:nvSpPr>
        <p:spPr>
          <a:xfrm>
            <a:off x="4974565" y="4574359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4. LĪMENIS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6361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00273 -0.19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97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" dur="8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lv-LV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3. “ĶĪMISKĀ KAUJA” -</a:t>
            </a:r>
            <a:r>
              <a:rPr lang="ru-RU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/>
            </a:r>
            <a:br>
              <a:rPr lang="ru-RU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</a:br>
            <a:r>
              <a:rPr lang="lv-LV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SPĒLES NOTEIKUMI</a:t>
            </a:r>
            <a:endParaRPr lang="ru-RU" sz="5400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39700">
                  <a:srgbClr val="FF0000">
                    <a:alpha val="40000"/>
                  </a:srgb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9828" y="1535954"/>
            <a:ext cx="9492342" cy="40361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22120" y="1858328"/>
            <a:ext cx="9384030" cy="388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1. </a:t>
            </a:r>
            <a:r>
              <a:rPr lang="pt-BR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Uzdevumi tas ir testi ar vienu </a:t>
            </a:r>
            <a:r>
              <a:rPr lang="pt-BR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pareiz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</a:t>
            </a:r>
            <a:r>
              <a:rPr lang="pt-BR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atbild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i.</a:t>
            </a:r>
            <a:endParaRPr lang="ru-RU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2.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Izvēloties pareizo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atbildi,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grozā parādīsies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konfekte un </a:t>
            </a:r>
            <a:r>
              <a:rPr lang="lv-LV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ķuģis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3.Ja nepareiza, gaisā lidos balons.</a:t>
            </a:r>
            <a:endParaRPr lang="lv-LV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4.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D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oti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5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jautājumi,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uz katru jautājumu var atbildēt tikai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1 reizi.</a:t>
            </a:r>
            <a:endParaRPr lang="lv-LV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5.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Iv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ēlies pareizo atbildi un atzīmē uz spēles laukuma.</a:t>
            </a:r>
            <a:endParaRPr lang="ru-RU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Rounded Rectangle 5">
            <a:hlinkClick r:id="" action="ppaction://hlinkshowjump?jump=nextslide"/>
          </p:cNvPr>
          <p:cNvSpPr/>
          <p:nvPr/>
        </p:nvSpPr>
        <p:spPr>
          <a:xfrm>
            <a:off x="5373914" y="5462065"/>
            <a:ext cx="1444171" cy="757519"/>
          </a:xfrm>
          <a:prstGeom prst="roundRect">
            <a:avLst>
              <a:gd name="adj" fmla="val 6667"/>
            </a:avLst>
          </a:prstGeom>
          <a:solidFill>
            <a:srgbClr val="5D0C03"/>
          </a:solidFill>
          <a:ln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/>
              </a:rPr>
              <a:t>SĀKT!</a:t>
            </a:r>
            <a:endParaRPr lang="ru-RU" sz="2800" b="1" spc="50" dirty="0">
              <a:ln w="9525" cmpd="sng">
                <a:solidFill>
                  <a:schemeClr val="bg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8885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7417604" y="4286256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101"/>
          <p:cNvGrpSpPr/>
          <p:nvPr/>
        </p:nvGrpSpPr>
        <p:grpSpPr>
          <a:xfrm>
            <a:off x="7631918" y="4379126"/>
            <a:ext cx="357190" cy="528640"/>
            <a:chOff x="1809750" y="1810184"/>
            <a:chExt cx="1093039" cy="1790266"/>
          </a:xfrm>
        </p:grpSpPr>
        <p:pic>
          <p:nvPicPr>
            <p:cNvPr id="103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4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7417603" y="5000636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9" name="Группа 113"/>
          <p:cNvGrpSpPr/>
          <p:nvPr/>
        </p:nvGrpSpPr>
        <p:grpSpPr>
          <a:xfrm>
            <a:off x="7631917" y="5093506"/>
            <a:ext cx="357190" cy="528640"/>
            <a:chOff x="1809750" y="1810184"/>
            <a:chExt cx="1093039" cy="1790266"/>
          </a:xfrm>
        </p:grpSpPr>
        <p:pic>
          <p:nvPicPr>
            <p:cNvPr id="115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6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7417602" y="5715016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9" name="Рисунок 2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24759" y="5797589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6622386" y="4286256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6" name="Группа 104"/>
          <p:cNvGrpSpPr/>
          <p:nvPr/>
        </p:nvGrpSpPr>
        <p:grpSpPr>
          <a:xfrm>
            <a:off x="6836700" y="4379126"/>
            <a:ext cx="357190" cy="528640"/>
            <a:chOff x="1809750" y="1810184"/>
            <a:chExt cx="1093039" cy="1790266"/>
          </a:xfrm>
        </p:grpSpPr>
        <p:pic>
          <p:nvPicPr>
            <p:cNvPr id="106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7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6622259" y="5000636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81" name="Рисунок 2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729416" y="5083209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6622460" y="5715016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10" name="Группа 116"/>
          <p:cNvGrpSpPr/>
          <p:nvPr/>
        </p:nvGrpSpPr>
        <p:grpSpPr>
          <a:xfrm>
            <a:off x="6836774" y="5807886"/>
            <a:ext cx="357190" cy="528640"/>
            <a:chOff x="1809750" y="1810184"/>
            <a:chExt cx="1093039" cy="1790266"/>
          </a:xfrm>
        </p:grpSpPr>
        <p:pic>
          <p:nvPicPr>
            <p:cNvPr id="118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9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055758" y="5260001"/>
            <a:ext cx="1066794" cy="755126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5029306" y="4285502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27156" y="4287129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27306" y="4999882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29255" y="4999882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35654" y="5000259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030808" y="5715016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827306" y="5715016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2392432" y="5533701"/>
            <a:ext cx="1097377" cy="662643"/>
          </a:xfrm>
          <a:prstGeom prst="rect">
            <a:avLst/>
          </a:prstGeom>
          <a:noFill/>
        </p:spPr>
      </p:pic>
      <p:sp>
        <p:nvSpPr>
          <p:cNvPr id="85" name="Прямоугольник 84"/>
          <p:cNvSpPr/>
          <p:nvPr/>
        </p:nvSpPr>
        <p:spPr>
          <a:xfrm>
            <a:off x="3738546" y="4297533"/>
            <a:ext cx="500066" cy="701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3740544" y="5001516"/>
            <a:ext cx="500066" cy="7127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738546" y="5714262"/>
            <a:ext cx="500066" cy="715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4310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5095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5881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6667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7453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0" y="247650"/>
            <a:ext cx="12192000" cy="36516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</a:t>
            </a:r>
            <a:r>
              <a:rPr lang="ru-RU" sz="36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.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No dotajām formulām metāli ir?          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Cl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Cu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Skābekļa ķīmiskā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formula?             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H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O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2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Alumīnija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sulfīds?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                      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Al2S3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AlCl3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AlPO4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Kalcija hlorīda formula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ir?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        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CaCl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CaCl2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K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Cl 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Slāpekļa vērtība savienojumā NO2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ir?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I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II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IV</a:t>
            </a:r>
          </a:p>
          <a:p>
            <a:endParaRPr lang="en-US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pPr algn="ctr"/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Izvēlies pareizo atbildi un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atzīmē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uz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spēles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laukuma:</a:t>
            </a:r>
            <a:endParaRPr lang="en-US" sz="3200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  <a:p>
            <a:endParaRPr lang="ru-RU" sz="2800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8" name="Рисунок 2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135584" y="5797589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2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934313" y="4369702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2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342811" y="5082832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2"/>
          <p:cNvGrpSpPr/>
          <p:nvPr/>
        </p:nvGrpSpPr>
        <p:grpSpPr>
          <a:xfrm>
            <a:off x="6041620" y="5092752"/>
            <a:ext cx="357190" cy="528640"/>
            <a:chOff x="1809750" y="1810184"/>
            <a:chExt cx="1093039" cy="1790266"/>
          </a:xfrm>
        </p:grpSpPr>
        <p:pic>
          <p:nvPicPr>
            <p:cNvPr id="97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98"/>
          <p:cNvGrpSpPr/>
          <p:nvPr/>
        </p:nvGrpSpPr>
        <p:grpSpPr>
          <a:xfrm>
            <a:off x="5243569" y="5092752"/>
            <a:ext cx="357190" cy="528640"/>
            <a:chOff x="1809750" y="1810184"/>
            <a:chExt cx="1093039" cy="1790266"/>
          </a:xfrm>
        </p:grpSpPr>
        <p:pic>
          <p:nvPicPr>
            <p:cNvPr id="100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07"/>
          <p:cNvGrpSpPr/>
          <p:nvPr/>
        </p:nvGrpSpPr>
        <p:grpSpPr>
          <a:xfrm>
            <a:off x="5243620" y="4378372"/>
            <a:ext cx="357190" cy="528640"/>
            <a:chOff x="1809750" y="1810184"/>
            <a:chExt cx="1093039" cy="1790266"/>
          </a:xfrm>
        </p:grpSpPr>
        <p:pic>
          <p:nvPicPr>
            <p:cNvPr id="109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0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19"/>
          <p:cNvGrpSpPr/>
          <p:nvPr/>
        </p:nvGrpSpPr>
        <p:grpSpPr>
          <a:xfrm>
            <a:off x="6041620" y="5807886"/>
            <a:ext cx="357190" cy="528640"/>
            <a:chOff x="1809750" y="1810184"/>
            <a:chExt cx="1093039" cy="1790266"/>
          </a:xfrm>
        </p:grpSpPr>
        <p:pic>
          <p:nvPicPr>
            <p:cNvPr id="121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2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4235654" y="4285502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8" name="Группа 110"/>
          <p:cNvGrpSpPr/>
          <p:nvPr/>
        </p:nvGrpSpPr>
        <p:grpSpPr>
          <a:xfrm>
            <a:off x="4449968" y="4378372"/>
            <a:ext cx="357190" cy="528640"/>
            <a:chOff x="1809750" y="1810184"/>
            <a:chExt cx="1093039" cy="1790266"/>
          </a:xfrm>
        </p:grpSpPr>
        <p:pic>
          <p:nvPicPr>
            <p:cNvPr id="112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4235603" y="5715016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12" name="Группа 122"/>
          <p:cNvGrpSpPr/>
          <p:nvPr/>
        </p:nvGrpSpPr>
        <p:grpSpPr>
          <a:xfrm>
            <a:off x="4449917" y="5807886"/>
            <a:ext cx="357190" cy="528640"/>
            <a:chOff x="1809750" y="1810184"/>
            <a:chExt cx="1093039" cy="1790266"/>
          </a:xfrm>
        </p:grpSpPr>
        <p:pic>
          <p:nvPicPr>
            <p:cNvPr id="124" name="Picture 13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5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1932185" y="5527218"/>
            <a:ext cx="1066794" cy="755126"/>
          </a:xfrm>
          <a:prstGeom prst="rect">
            <a:avLst/>
          </a:prstGeom>
          <a:noFill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714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270072" y="5474315"/>
            <a:ext cx="1066794" cy="755126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корзинка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0875" y="5538109"/>
            <a:ext cx="1779829" cy="118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Isosceles Triangle 75">
            <a:hlinkClick r:id="" action="ppaction://hlinkshowjump?jump=nextslide"/>
          </p:cNvPr>
          <p:cNvSpPr/>
          <p:nvPr/>
        </p:nvSpPr>
        <p:spPr>
          <a:xfrm rot="5400000">
            <a:off x="8348807" y="5896492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86329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4" de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7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055758" y="5260001"/>
            <a:ext cx="1066794" cy="755126"/>
          </a:xfrm>
          <a:prstGeom prst="rect">
            <a:avLst/>
          </a:prstGeom>
          <a:noFill/>
        </p:spPr>
      </p:pic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2392432" y="5533701"/>
            <a:ext cx="1097377" cy="662643"/>
          </a:xfrm>
          <a:prstGeom prst="rect">
            <a:avLst/>
          </a:prstGeom>
          <a:noFill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714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270072" y="5474315"/>
            <a:ext cx="1066794" cy="755126"/>
          </a:xfrm>
          <a:prstGeom prst="rect">
            <a:avLst/>
          </a:prstGeom>
          <a:noFill/>
        </p:spPr>
      </p:pic>
      <p:sp>
        <p:nvSpPr>
          <p:cNvPr id="94" name="Прямоугольник 93"/>
          <p:cNvSpPr/>
          <p:nvPr/>
        </p:nvSpPr>
        <p:spPr>
          <a:xfrm>
            <a:off x="0" y="0"/>
            <a:ext cx="12192000" cy="3905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1.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No dotajām formulām oksīdi ir          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Na2O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HBr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NaCl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Kāda ir ogļskābās gāzes formula?         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H2O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CO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CO2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Kuras no gāzveida vielām gaisā ir visvairāk?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N2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O2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O2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Broma oksidēšanās pakāpe  +7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ir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 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a)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Br2O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Br2O5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B2O7 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Kurš elements ir vienvērtīgs?                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err="1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Al</a:t>
            </a:r>
            <a:endParaRPr lang="lv-LV" sz="3200" b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endParaRPr lang="en-US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pPr algn="ctr"/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Izvēlies pareizo atbildi un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atzīmē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uz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spēles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laukuma:</a:t>
            </a:r>
            <a:endParaRPr lang="ru-RU" sz="3200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1932185" y="5527218"/>
            <a:ext cx="1066794" cy="755126"/>
          </a:xfrm>
          <a:prstGeom prst="rect">
            <a:avLst/>
          </a:prstGeom>
          <a:noFill/>
        </p:spPr>
      </p:pic>
      <p:sp>
        <p:nvSpPr>
          <p:cNvPr id="157" name="Прямоугольник 84"/>
          <p:cNvSpPr/>
          <p:nvPr/>
        </p:nvSpPr>
        <p:spPr>
          <a:xfrm>
            <a:off x="3738546" y="4297533"/>
            <a:ext cx="500066" cy="701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</a:p>
        </p:txBody>
      </p:sp>
      <p:sp>
        <p:nvSpPr>
          <p:cNvPr id="158" name="Прямоугольник 85"/>
          <p:cNvSpPr/>
          <p:nvPr/>
        </p:nvSpPr>
        <p:spPr>
          <a:xfrm>
            <a:off x="3740544" y="5001516"/>
            <a:ext cx="500066" cy="7127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59" name="Прямоугольник 86"/>
          <p:cNvSpPr/>
          <p:nvPr/>
        </p:nvSpPr>
        <p:spPr>
          <a:xfrm>
            <a:off x="3738546" y="5714262"/>
            <a:ext cx="500066" cy="715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60" name="Прямоугольник 87"/>
          <p:cNvSpPr/>
          <p:nvPr/>
        </p:nvSpPr>
        <p:spPr>
          <a:xfrm>
            <a:off x="4310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</a:t>
            </a:r>
          </a:p>
        </p:txBody>
      </p:sp>
      <p:sp>
        <p:nvSpPr>
          <p:cNvPr id="161" name="Прямоугольник 88"/>
          <p:cNvSpPr/>
          <p:nvPr/>
        </p:nvSpPr>
        <p:spPr>
          <a:xfrm>
            <a:off x="5095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</a:t>
            </a:r>
          </a:p>
        </p:txBody>
      </p:sp>
      <p:sp>
        <p:nvSpPr>
          <p:cNvPr id="162" name="Прямоугольник 89"/>
          <p:cNvSpPr/>
          <p:nvPr/>
        </p:nvSpPr>
        <p:spPr>
          <a:xfrm>
            <a:off x="5881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</a:t>
            </a:r>
          </a:p>
        </p:txBody>
      </p:sp>
      <p:sp>
        <p:nvSpPr>
          <p:cNvPr id="163" name="Прямоугольник 90"/>
          <p:cNvSpPr/>
          <p:nvPr/>
        </p:nvSpPr>
        <p:spPr>
          <a:xfrm>
            <a:off x="6667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</a:t>
            </a:r>
          </a:p>
        </p:txBody>
      </p:sp>
      <p:sp>
        <p:nvSpPr>
          <p:cNvPr id="164" name="Прямоугольник 91"/>
          <p:cNvSpPr/>
          <p:nvPr/>
        </p:nvSpPr>
        <p:spPr>
          <a:xfrm>
            <a:off x="7453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</a:t>
            </a:r>
          </a:p>
        </p:txBody>
      </p:sp>
      <p:pic>
        <p:nvPicPr>
          <p:cNvPr id="165" name="Picture 4" descr="Картинки по запросу корзинка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0875" y="5538109"/>
            <a:ext cx="1779829" cy="118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Isosceles Triangle 165">
            <a:hlinkClick r:id="" action="ppaction://hlinkshowjump?jump=nextslide"/>
          </p:cNvPr>
          <p:cNvSpPr/>
          <p:nvPr/>
        </p:nvSpPr>
        <p:spPr>
          <a:xfrm rot="5400000">
            <a:off x="8348807" y="5177072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Прямоугольник 27"/>
          <p:cNvSpPr/>
          <p:nvPr/>
        </p:nvSpPr>
        <p:spPr>
          <a:xfrm>
            <a:off x="4237664" y="4285124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4" name="Прямоугольник 53"/>
          <p:cNvSpPr/>
          <p:nvPr/>
        </p:nvSpPr>
        <p:spPr>
          <a:xfrm>
            <a:off x="7426521" y="4286566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5" name="Прямоугольник 30"/>
          <p:cNvSpPr/>
          <p:nvPr/>
        </p:nvSpPr>
        <p:spPr>
          <a:xfrm>
            <a:off x="6629482" y="4286621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4" name="Прямоугольник 29"/>
          <p:cNvSpPr/>
          <p:nvPr/>
        </p:nvSpPr>
        <p:spPr>
          <a:xfrm>
            <a:off x="5830902" y="4286889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3" name="Прямоугольник 28"/>
          <p:cNvSpPr/>
          <p:nvPr/>
        </p:nvSpPr>
        <p:spPr>
          <a:xfrm>
            <a:off x="5035514" y="4285124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5" name="Прямоугольник 54"/>
          <p:cNvSpPr/>
          <p:nvPr/>
        </p:nvSpPr>
        <p:spPr>
          <a:xfrm>
            <a:off x="7426521" y="4998007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6" name="Прямоугольник 31"/>
          <p:cNvSpPr/>
          <p:nvPr/>
        </p:nvSpPr>
        <p:spPr>
          <a:xfrm>
            <a:off x="6629468" y="4998007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7" name="Прямоугольник 32"/>
          <p:cNvSpPr/>
          <p:nvPr/>
        </p:nvSpPr>
        <p:spPr>
          <a:xfrm>
            <a:off x="5832844" y="5000879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8" name="Прямоугольник 33"/>
          <p:cNvSpPr/>
          <p:nvPr/>
        </p:nvSpPr>
        <p:spPr>
          <a:xfrm>
            <a:off x="5037088" y="5001516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6" name="Прямоугольник 55"/>
          <p:cNvSpPr/>
          <p:nvPr/>
        </p:nvSpPr>
        <p:spPr>
          <a:xfrm>
            <a:off x="7428284" y="5717278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9" name="Прямоугольник 35"/>
          <p:cNvSpPr/>
          <p:nvPr/>
        </p:nvSpPr>
        <p:spPr>
          <a:xfrm>
            <a:off x="4237664" y="4999504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0" name="Прямоугольник 36"/>
          <p:cNvSpPr/>
          <p:nvPr/>
        </p:nvSpPr>
        <p:spPr>
          <a:xfrm>
            <a:off x="4237664" y="5713884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3" name="Прямоугольник 39"/>
          <p:cNvSpPr/>
          <p:nvPr/>
        </p:nvSpPr>
        <p:spPr>
          <a:xfrm>
            <a:off x="6629468" y="5714006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2" name="Прямоугольник 38"/>
          <p:cNvSpPr/>
          <p:nvPr/>
        </p:nvSpPr>
        <p:spPr>
          <a:xfrm>
            <a:off x="5831232" y="5716265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1" name="Прямоугольник 37"/>
          <p:cNvSpPr/>
          <p:nvPr/>
        </p:nvSpPr>
        <p:spPr>
          <a:xfrm>
            <a:off x="5035474" y="5715527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97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42631" y="5798100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33678" y="5080580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938059" y="4369462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36625" y="5796579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" name="Рисунок 2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344821" y="4367697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2" name="Группа 82"/>
          <p:cNvGrpSpPr/>
          <p:nvPr/>
        </p:nvGrpSpPr>
        <p:grpSpPr>
          <a:xfrm>
            <a:off x="6047158" y="5093749"/>
            <a:ext cx="357190" cy="528640"/>
            <a:chOff x="1809750" y="1810184"/>
            <a:chExt cx="1093039" cy="1790266"/>
          </a:xfrm>
        </p:grpSpPr>
        <p:pic>
          <p:nvPicPr>
            <p:cNvPr id="203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4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5" name="Группа 98"/>
          <p:cNvGrpSpPr/>
          <p:nvPr/>
        </p:nvGrpSpPr>
        <p:grpSpPr>
          <a:xfrm>
            <a:off x="5251402" y="5094386"/>
            <a:ext cx="357190" cy="528640"/>
            <a:chOff x="1809750" y="1810184"/>
            <a:chExt cx="1093039" cy="1790266"/>
          </a:xfrm>
        </p:grpSpPr>
        <p:pic>
          <p:nvPicPr>
            <p:cNvPr id="206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7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8" name="Группа 101"/>
          <p:cNvGrpSpPr/>
          <p:nvPr/>
        </p:nvGrpSpPr>
        <p:grpSpPr>
          <a:xfrm>
            <a:off x="7640835" y="4379436"/>
            <a:ext cx="357190" cy="528640"/>
            <a:chOff x="1809750" y="1810184"/>
            <a:chExt cx="1093039" cy="1790266"/>
          </a:xfrm>
        </p:grpSpPr>
        <p:pic>
          <p:nvPicPr>
            <p:cNvPr id="209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0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1" name="Группа 104"/>
          <p:cNvGrpSpPr/>
          <p:nvPr/>
        </p:nvGrpSpPr>
        <p:grpSpPr>
          <a:xfrm>
            <a:off x="6843796" y="4379491"/>
            <a:ext cx="357190" cy="528640"/>
            <a:chOff x="1809750" y="1810184"/>
            <a:chExt cx="1093039" cy="1790266"/>
          </a:xfrm>
        </p:grpSpPr>
        <p:pic>
          <p:nvPicPr>
            <p:cNvPr id="212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3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4" name="Группа 107"/>
          <p:cNvGrpSpPr/>
          <p:nvPr/>
        </p:nvGrpSpPr>
        <p:grpSpPr>
          <a:xfrm>
            <a:off x="5249828" y="4377994"/>
            <a:ext cx="357190" cy="528640"/>
            <a:chOff x="1809750" y="1810184"/>
            <a:chExt cx="1093039" cy="1790266"/>
          </a:xfrm>
        </p:grpSpPr>
        <p:pic>
          <p:nvPicPr>
            <p:cNvPr id="215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6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0" name="Группа 113"/>
          <p:cNvGrpSpPr/>
          <p:nvPr/>
        </p:nvGrpSpPr>
        <p:grpSpPr>
          <a:xfrm>
            <a:off x="7642598" y="5807767"/>
            <a:ext cx="357190" cy="528640"/>
            <a:chOff x="1809750" y="1810184"/>
            <a:chExt cx="1093039" cy="1790266"/>
          </a:xfrm>
        </p:grpSpPr>
        <p:pic>
          <p:nvPicPr>
            <p:cNvPr id="221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2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7" name="Группа 110"/>
          <p:cNvGrpSpPr/>
          <p:nvPr/>
        </p:nvGrpSpPr>
        <p:grpSpPr>
          <a:xfrm>
            <a:off x="4451978" y="5092374"/>
            <a:ext cx="357190" cy="528640"/>
            <a:chOff x="1809750" y="1810184"/>
            <a:chExt cx="1093039" cy="1790266"/>
          </a:xfrm>
        </p:grpSpPr>
        <p:pic>
          <p:nvPicPr>
            <p:cNvPr id="218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9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3" name="Группа 116"/>
          <p:cNvGrpSpPr/>
          <p:nvPr/>
        </p:nvGrpSpPr>
        <p:grpSpPr>
          <a:xfrm>
            <a:off x="6843782" y="5090877"/>
            <a:ext cx="357190" cy="528640"/>
            <a:chOff x="1809750" y="1810184"/>
            <a:chExt cx="1093039" cy="1790266"/>
          </a:xfrm>
        </p:grpSpPr>
        <p:pic>
          <p:nvPicPr>
            <p:cNvPr id="224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5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6" name="Группа 119"/>
          <p:cNvGrpSpPr/>
          <p:nvPr/>
        </p:nvGrpSpPr>
        <p:grpSpPr>
          <a:xfrm>
            <a:off x="6045546" y="5806754"/>
            <a:ext cx="357190" cy="528640"/>
            <a:chOff x="1809750" y="1810184"/>
            <a:chExt cx="1093039" cy="1790266"/>
          </a:xfrm>
        </p:grpSpPr>
        <p:pic>
          <p:nvPicPr>
            <p:cNvPr id="227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8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9" name="Группа 122"/>
          <p:cNvGrpSpPr/>
          <p:nvPr/>
        </p:nvGrpSpPr>
        <p:grpSpPr>
          <a:xfrm>
            <a:off x="4451978" y="5806754"/>
            <a:ext cx="357190" cy="528640"/>
            <a:chOff x="1809750" y="1810184"/>
            <a:chExt cx="1093039" cy="1790266"/>
          </a:xfrm>
        </p:grpSpPr>
        <p:pic>
          <p:nvPicPr>
            <p:cNvPr id="230" name="Picture 1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1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0257517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de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10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</p:childTnLst>
        </p:cTn>
      </p:par>
    </p:tnLst>
    <p:bldLst>
      <p:bldP spid="16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055758" y="5260001"/>
            <a:ext cx="1066794" cy="755126"/>
          </a:xfrm>
          <a:prstGeom prst="rect">
            <a:avLst/>
          </a:prstGeom>
          <a:noFill/>
        </p:spPr>
      </p:pic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2392432" y="5533701"/>
            <a:ext cx="1097377" cy="662643"/>
          </a:xfrm>
          <a:prstGeom prst="rect">
            <a:avLst/>
          </a:prstGeom>
          <a:noFill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714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270072" y="5474315"/>
            <a:ext cx="1066794" cy="755126"/>
          </a:xfrm>
          <a:prstGeom prst="rect">
            <a:avLst/>
          </a:prstGeom>
          <a:noFill/>
        </p:spPr>
      </p:pic>
      <p:sp>
        <p:nvSpPr>
          <p:cNvPr id="94" name="Прямоугольник 93"/>
          <p:cNvSpPr/>
          <p:nvPr/>
        </p:nvSpPr>
        <p:spPr>
          <a:xfrm>
            <a:off x="0" y="0"/>
            <a:ext cx="12192000" cy="3786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1.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Kāda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ir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metāla vērtība dotajā oksīdā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Rb2O 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+2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+4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+1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Ķīmisko elementu simbols kālijs ir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?        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K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Kr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Kurš elements ir divvērtīgs?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		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 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Al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Kura ir nemetāla ķīmiskā formula?         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P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Pb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Po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Kura formula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apzīmē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ķīmisku savienojumu?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2O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H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</a:t>
            </a:r>
            <a:endParaRPr lang="lv-LV" sz="3200" b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endParaRPr lang="en-US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pPr algn="ctr"/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Izvēlies pareizo atbildi un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atzīmē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uz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spēles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laukuma:</a:t>
            </a:r>
            <a:endParaRPr lang="ru-RU" sz="3200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1932185" y="5527218"/>
            <a:ext cx="1066794" cy="755126"/>
          </a:xfrm>
          <a:prstGeom prst="rect">
            <a:avLst/>
          </a:prstGeom>
          <a:noFill/>
        </p:spPr>
      </p:pic>
      <p:sp>
        <p:nvSpPr>
          <p:cNvPr id="174" name="Прямоугольник 84"/>
          <p:cNvSpPr/>
          <p:nvPr/>
        </p:nvSpPr>
        <p:spPr>
          <a:xfrm>
            <a:off x="3738546" y="4297533"/>
            <a:ext cx="500066" cy="701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</a:p>
        </p:txBody>
      </p:sp>
      <p:sp>
        <p:nvSpPr>
          <p:cNvPr id="175" name="Прямоугольник 85"/>
          <p:cNvSpPr/>
          <p:nvPr/>
        </p:nvSpPr>
        <p:spPr>
          <a:xfrm>
            <a:off x="3740544" y="5001516"/>
            <a:ext cx="500066" cy="7127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76" name="Прямоугольник 86"/>
          <p:cNvSpPr/>
          <p:nvPr/>
        </p:nvSpPr>
        <p:spPr>
          <a:xfrm>
            <a:off x="3738546" y="5714262"/>
            <a:ext cx="500066" cy="715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77" name="Прямоугольник 87"/>
          <p:cNvSpPr/>
          <p:nvPr/>
        </p:nvSpPr>
        <p:spPr>
          <a:xfrm>
            <a:off x="4310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</a:t>
            </a:r>
          </a:p>
        </p:txBody>
      </p:sp>
      <p:sp>
        <p:nvSpPr>
          <p:cNvPr id="178" name="Прямоугольник 88"/>
          <p:cNvSpPr/>
          <p:nvPr/>
        </p:nvSpPr>
        <p:spPr>
          <a:xfrm>
            <a:off x="5095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</a:t>
            </a:r>
          </a:p>
        </p:txBody>
      </p:sp>
      <p:sp>
        <p:nvSpPr>
          <p:cNvPr id="179" name="Прямоугольник 89"/>
          <p:cNvSpPr/>
          <p:nvPr/>
        </p:nvSpPr>
        <p:spPr>
          <a:xfrm>
            <a:off x="5881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</a:t>
            </a:r>
          </a:p>
        </p:txBody>
      </p:sp>
      <p:sp>
        <p:nvSpPr>
          <p:cNvPr id="180" name="Прямоугольник 90"/>
          <p:cNvSpPr/>
          <p:nvPr/>
        </p:nvSpPr>
        <p:spPr>
          <a:xfrm>
            <a:off x="6667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</a:t>
            </a:r>
          </a:p>
        </p:txBody>
      </p:sp>
      <p:sp>
        <p:nvSpPr>
          <p:cNvPr id="181" name="Прямоугольник 91"/>
          <p:cNvSpPr/>
          <p:nvPr/>
        </p:nvSpPr>
        <p:spPr>
          <a:xfrm>
            <a:off x="7453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</a:t>
            </a:r>
          </a:p>
        </p:txBody>
      </p:sp>
      <p:pic>
        <p:nvPicPr>
          <p:cNvPr id="183" name="Picture 4" descr="Картинки по запросу корзинка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0875" y="5538109"/>
            <a:ext cx="1779829" cy="118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" name="Isosceles Triangle 183">
            <a:hlinkClick r:id="" action="ppaction://hlinkshowjump?jump=nextslide"/>
          </p:cNvPr>
          <p:cNvSpPr/>
          <p:nvPr/>
        </p:nvSpPr>
        <p:spPr>
          <a:xfrm rot="5400000">
            <a:off x="8348656" y="4462692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7" name="Прямоугольник 27"/>
          <p:cNvSpPr/>
          <p:nvPr/>
        </p:nvSpPr>
        <p:spPr>
          <a:xfrm>
            <a:off x="4231613" y="4280202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78" name="Прямоугольник 28"/>
          <p:cNvSpPr/>
          <p:nvPr/>
        </p:nvSpPr>
        <p:spPr>
          <a:xfrm>
            <a:off x="5029232" y="4280202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79" name="Прямоугольник 29"/>
          <p:cNvSpPr/>
          <p:nvPr/>
        </p:nvSpPr>
        <p:spPr>
          <a:xfrm>
            <a:off x="5826851" y="4280202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0" name="Прямоугольник 30"/>
          <p:cNvSpPr/>
          <p:nvPr/>
        </p:nvSpPr>
        <p:spPr>
          <a:xfrm>
            <a:off x="6624909" y="4280202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1" name="Прямоугольник 31"/>
          <p:cNvSpPr/>
          <p:nvPr/>
        </p:nvSpPr>
        <p:spPr>
          <a:xfrm>
            <a:off x="6624788" y="4994582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2" name="Прямоугольник 32"/>
          <p:cNvSpPr/>
          <p:nvPr/>
        </p:nvSpPr>
        <p:spPr>
          <a:xfrm>
            <a:off x="5826851" y="4994582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3" name="Прямоугольник 33"/>
          <p:cNvSpPr/>
          <p:nvPr/>
        </p:nvSpPr>
        <p:spPr>
          <a:xfrm>
            <a:off x="5029232" y="4994582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4" name="Прямоугольник 35"/>
          <p:cNvSpPr/>
          <p:nvPr/>
        </p:nvSpPr>
        <p:spPr>
          <a:xfrm>
            <a:off x="4231613" y="4994582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5" name="Прямоугольник 36"/>
          <p:cNvSpPr/>
          <p:nvPr/>
        </p:nvSpPr>
        <p:spPr>
          <a:xfrm>
            <a:off x="4230881" y="5708962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6" name="Прямоугольник 37"/>
          <p:cNvSpPr/>
          <p:nvPr/>
        </p:nvSpPr>
        <p:spPr>
          <a:xfrm>
            <a:off x="5029463" y="5708962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7" name="Прямоугольник 38"/>
          <p:cNvSpPr/>
          <p:nvPr/>
        </p:nvSpPr>
        <p:spPr>
          <a:xfrm>
            <a:off x="5826851" y="5709877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8" name="Прямоугольник 39"/>
          <p:cNvSpPr/>
          <p:nvPr/>
        </p:nvSpPr>
        <p:spPr>
          <a:xfrm>
            <a:off x="6625039" y="5708962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9" name="Прямоугольник 53"/>
          <p:cNvSpPr/>
          <p:nvPr/>
        </p:nvSpPr>
        <p:spPr>
          <a:xfrm>
            <a:off x="7422725" y="4280202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0" name="Прямоугольник 54"/>
          <p:cNvSpPr/>
          <p:nvPr/>
        </p:nvSpPr>
        <p:spPr>
          <a:xfrm>
            <a:off x="7422725" y="4994582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1" name="Прямоугольник 55"/>
          <p:cNvSpPr/>
          <p:nvPr/>
        </p:nvSpPr>
        <p:spPr>
          <a:xfrm>
            <a:off x="7422725" y="5709877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92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36389" y="507715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29882" y="436277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934008" y="507715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32066" y="436277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338038" y="579153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" name="Группа 82"/>
          <p:cNvGrpSpPr/>
          <p:nvPr/>
        </p:nvGrpSpPr>
        <p:grpSpPr>
          <a:xfrm>
            <a:off x="6041165" y="4373072"/>
            <a:ext cx="357190" cy="528640"/>
            <a:chOff x="1809750" y="1810184"/>
            <a:chExt cx="1093039" cy="1790266"/>
          </a:xfrm>
        </p:grpSpPr>
        <p:pic>
          <p:nvPicPr>
            <p:cNvPr id="298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99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0" name="Группа 98"/>
          <p:cNvGrpSpPr/>
          <p:nvPr/>
        </p:nvGrpSpPr>
        <p:grpSpPr>
          <a:xfrm>
            <a:off x="5243777" y="5801832"/>
            <a:ext cx="357190" cy="528640"/>
            <a:chOff x="1809750" y="1810184"/>
            <a:chExt cx="1093039" cy="1790266"/>
          </a:xfrm>
        </p:grpSpPr>
        <p:pic>
          <p:nvPicPr>
            <p:cNvPr id="301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2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3" name="Группа 101"/>
          <p:cNvGrpSpPr/>
          <p:nvPr/>
        </p:nvGrpSpPr>
        <p:grpSpPr>
          <a:xfrm>
            <a:off x="7637039" y="5800366"/>
            <a:ext cx="357190" cy="528640"/>
            <a:chOff x="1809750" y="1810184"/>
            <a:chExt cx="1093039" cy="1790266"/>
          </a:xfrm>
        </p:grpSpPr>
        <p:pic>
          <p:nvPicPr>
            <p:cNvPr id="304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5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6" name="Группа 104"/>
          <p:cNvGrpSpPr/>
          <p:nvPr/>
        </p:nvGrpSpPr>
        <p:grpSpPr>
          <a:xfrm>
            <a:off x="6839102" y="5087452"/>
            <a:ext cx="357190" cy="528640"/>
            <a:chOff x="1809750" y="1810184"/>
            <a:chExt cx="1093039" cy="1790266"/>
          </a:xfrm>
        </p:grpSpPr>
        <p:pic>
          <p:nvPicPr>
            <p:cNvPr id="307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8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9" name="Группа 107"/>
          <p:cNvGrpSpPr/>
          <p:nvPr/>
        </p:nvGrpSpPr>
        <p:grpSpPr>
          <a:xfrm>
            <a:off x="5243546" y="4373072"/>
            <a:ext cx="357190" cy="528640"/>
            <a:chOff x="1809750" y="1810184"/>
            <a:chExt cx="1093039" cy="1790266"/>
          </a:xfrm>
        </p:grpSpPr>
        <p:pic>
          <p:nvPicPr>
            <p:cNvPr id="310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1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2" name="Группа 110"/>
          <p:cNvGrpSpPr/>
          <p:nvPr/>
        </p:nvGrpSpPr>
        <p:grpSpPr>
          <a:xfrm>
            <a:off x="4445927" y="4373072"/>
            <a:ext cx="357190" cy="528640"/>
            <a:chOff x="1809750" y="1810184"/>
            <a:chExt cx="1093039" cy="1790266"/>
          </a:xfrm>
        </p:grpSpPr>
        <p:pic>
          <p:nvPicPr>
            <p:cNvPr id="313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4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5" name="Группа 113"/>
          <p:cNvGrpSpPr/>
          <p:nvPr/>
        </p:nvGrpSpPr>
        <p:grpSpPr>
          <a:xfrm>
            <a:off x="7637039" y="5087452"/>
            <a:ext cx="357190" cy="528640"/>
            <a:chOff x="1809750" y="1810184"/>
            <a:chExt cx="1093039" cy="1790266"/>
          </a:xfrm>
        </p:grpSpPr>
        <p:pic>
          <p:nvPicPr>
            <p:cNvPr id="316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7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8" name="Группа 116"/>
          <p:cNvGrpSpPr/>
          <p:nvPr/>
        </p:nvGrpSpPr>
        <p:grpSpPr>
          <a:xfrm>
            <a:off x="6839353" y="5801832"/>
            <a:ext cx="357190" cy="528640"/>
            <a:chOff x="1809750" y="1810184"/>
            <a:chExt cx="1093039" cy="1790266"/>
          </a:xfrm>
        </p:grpSpPr>
        <p:pic>
          <p:nvPicPr>
            <p:cNvPr id="319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0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1" name="Группа 119"/>
          <p:cNvGrpSpPr/>
          <p:nvPr/>
        </p:nvGrpSpPr>
        <p:grpSpPr>
          <a:xfrm>
            <a:off x="6041165" y="5800366"/>
            <a:ext cx="357190" cy="528640"/>
            <a:chOff x="1809750" y="1810184"/>
            <a:chExt cx="1093039" cy="1790266"/>
          </a:xfrm>
        </p:grpSpPr>
        <p:pic>
          <p:nvPicPr>
            <p:cNvPr id="322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3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4" name="Группа 122"/>
          <p:cNvGrpSpPr/>
          <p:nvPr/>
        </p:nvGrpSpPr>
        <p:grpSpPr>
          <a:xfrm>
            <a:off x="4445927" y="5087452"/>
            <a:ext cx="357190" cy="528640"/>
            <a:chOff x="1809750" y="1810184"/>
            <a:chExt cx="1093039" cy="1790266"/>
          </a:xfrm>
        </p:grpSpPr>
        <p:pic>
          <p:nvPicPr>
            <p:cNvPr id="325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6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1324007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de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1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1"/>
                  </p:tgtEl>
                </p:cond>
              </p:nextCondLst>
            </p:seq>
          </p:childTnLst>
        </p:cTn>
      </p:par>
    </p:tnLst>
    <p:bldLst>
      <p:bldP spid="18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055758" y="5260001"/>
            <a:ext cx="1066794" cy="755126"/>
          </a:xfrm>
          <a:prstGeom prst="rect">
            <a:avLst/>
          </a:prstGeom>
          <a:noFill/>
        </p:spPr>
      </p:pic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2392432" y="5533701"/>
            <a:ext cx="1097377" cy="662643"/>
          </a:xfrm>
          <a:prstGeom prst="rect">
            <a:avLst/>
          </a:prstGeom>
          <a:noFill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714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270072" y="5474315"/>
            <a:ext cx="1066794" cy="755126"/>
          </a:xfrm>
          <a:prstGeom prst="rect">
            <a:avLst/>
          </a:prstGeom>
          <a:noFill/>
        </p:spPr>
      </p:pic>
      <p:sp>
        <p:nvSpPr>
          <p:cNvPr id="94" name="Прямоугольник 93"/>
          <p:cNvSpPr/>
          <p:nvPr/>
        </p:nvSpPr>
        <p:spPr>
          <a:xfrm>
            <a:off x="0" y="0"/>
            <a:ext cx="12192000" cy="3786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1.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Kālija oksīda formula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ir?                        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CaO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K2S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K2O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Litija sulfīda formula ir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?               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Li2O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LiH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Li2S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Kuras vielas formula ir jālasa nātrijs o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hā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?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	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NaH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NaOH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NaCl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Kurš elements ir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trīsvērtīgākais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?              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Ba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Al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C</a:t>
            </a:r>
            <a:endParaRPr lang="ru-RU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5.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Kuram elementam ir vairākas vērtības?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а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S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 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 </a:t>
            </a:r>
            <a:r>
              <a:rPr lang="lv-LV" sz="3200" b="1" dirty="0" err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Li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    </a:t>
            </a:r>
            <a:r>
              <a:rPr lang="ru-RU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r>
              <a:rPr lang="ru-RU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)</a:t>
            </a:r>
            <a:r>
              <a:rPr lang="en-US" sz="32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</a:t>
            </a:r>
            <a:r>
              <a:rPr lang="lv-LV" sz="3200" b="1" dirty="0" err="1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Be</a:t>
            </a:r>
            <a:endParaRPr lang="lv-LV" sz="3200" b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endParaRPr lang="en-US" sz="32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pPr algn="ctr"/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Izvēlies pareizo atbildi un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atzīmē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uz </a:t>
            </a:r>
            <a:r>
              <a:rPr lang="lv-LV" sz="3200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spēles </a:t>
            </a:r>
            <a:r>
              <a:rPr lang="lv-LV" sz="3200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laukuma:</a:t>
            </a:r>
            <a:endParaRPr lang="ru-RU" sz="3200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1932185" y="5527218"/>
            <a:ext cx="1066794" cy="755126"/>
          </a:xfrm>
          <a:prstGeom prst="rect">
            <a:avLst/>
          </a:prstGeom>
          <a:noFill/>
        </p:spPr>
      </p:pic>
      <p:sp>
        <p:nvSpPr>
          <p:cNvPr id="134" name="Прямоугольник 84"/>
          <p:cNvSpPr/>
          <p:nvPr/>
        </p:nvSpPr>
        <p:spPr>
          <a:xfrm>
            <a:off x="3738546" y="4297533"/>
            <a:ext cx="500066" cy="701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а</a:t>
            </a:r>
          </a:p>
        </p:txBody>
      </p:sp>
      <p:sp>
        <p:nvSpPr>
          <p:cNvPr id="135" name="Прямоугольник 85"/>
          <p:cNvSpPr/>
          <p:nvPr/>
        </p:nvSpPr>
        <p:spPr>
          <a:xfrm>
            <a:off x="3740544" y="5001516"/>
            <a:ext cx="500066" cy="7127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b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36" name="Прямоугольник 86"/>
          <p:cNvSpPr/>
          <p:nvPr/>
        </p:nvSpPr>
        <p:spPr>
          <a:xfrm>
            <a:off x="3738546" y="5714262"/>
            <a:ext cx="500066" cy="7151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v-LV" sz="20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c</a:t>
            </a:r>
            <a:endParaRPr lang="ru-RU" sz="2000" b="1" dirty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137" name="Прямоугольник 87"/>
          <p:cNvSpPr/>
          <p:nvPr/>
        </p:nvSpPr>
        <p:spPr>
          <a:xfrm>
            <a:off x="4310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1</a:t>
            </a:r>
          </a:p>
        </p:txBody>
      </p:sp>
      <p:sp>
        <p:nvSpPr>
          <p:cNvPr id="138" name="Прямоугольник 88"/>
          <p:cNvSpPr/>
          <p:nvPr/>
        </p:nvSpPr>
        <p:spPr>
          <a:xfrm>
            <a:off x="5095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2</a:t>
            </a:r>
          </a:p>
        </p:txBody>
      </p:sp>
      <p:sp>
        <p:nvSpPr>
          <p:cNvPr id="139" name="Прямоугольник 89"/>
          <p:cNvSpPr/>
          <p:nvPr/>
        </p:nvSpPr>
        <p:spPr>
          <a:xfrm>
            <a:off x="5881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3</a:t>
            </a:r>
          </a:p>
        </p:txBody>
      </p:sp>
      <p:sp>
        <p:nvSpPr>
          <p:cNvPr id="140" name="Прямоугольник 90"/>
          <p:cNvSpPr/>
          <p:nvPr/>
        </p:nvSpPr>
        <p:spPr>
          <a:xfrm>
            <a:off x="6667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4</a:t>
            </a:r>
          </a:p>
        </p:txBody>
      </p:sp>
      <p:sp>
        <p:nvSpPr>
          <p:cNvPr id="141" name="Прямоугольник 91"/>
          <p:cNvSpPr/>
          <p:nvPr/>
        </p:nvSpPr>
        <p:spPr>
          <a:xfrm>
            <a:off x="7453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j-lt"/>
              </a:rPr>
              <a:t>5</a:t>
            </a:r>
          </a:p>
        </p:txBody>
      </p:sp>
      <p:pic>
        <p:nvPicPr>
          <p:cNvPr id="142" name="Picture 4" descr="Картинки по запросу корзинка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0875" y="5538109"/>
            <a:ext cx="1779829" cy="118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Isosceles Triangle 142">
            <a:hlinkClick r:id="" action="ppaction://hlinkshowjump?jump=nextslide"/>
          </p:cNvPr>
          <p:cNvSpPr/>
          <p:nvPr/>
        </p:nvSpPr>
        <p:spPr>
          <a:xfrm rot="5400000">
            <a:off x="8348656" y="4462692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Прямоугольник 27"/>
          <p:cNvSpPr/>
          <p:nvPr/>
        </p:nvSpPr>
        <p:spPr>
          <a:xfrm>
            <a:off x="4231613" y="4285641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8" name="Прямоугольник 28"/>
          <p:cNvSpPr/>
          <p:nvPr/>
        </p:nvSpPr>
        <p:spPr>
          <a:xfrm>
            <a:off x="5029463" y="4285641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9" name="Прямоугольник 29"/>
          <p:cNvSpPr/>
          <p:nvPr/>
        </p:nvSpPr>
        <p:spPr>
          <a:xfrm>
            <a:off x="5826935" y="4285502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0" name="Прямоугольник 30"/>
          <p:cNvSpPr/>
          <p:nvPr/>
        </p:nvSpPr>
        <p:spPr>
          <a:xfrm>
            <a:off x="6624173" y="4285502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1" name="Прямоугольник 31"/>
          <p:cNvSpPr/>
          <p:nvPr/>
        </p:nvSpPr>
        <p:spPr>
          <a:xfrm>
            <a:off x="6624173" y="4999883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32"/>
          <p:cNvSpPr/>
          <p:nvPr/>
        </p:nvSpPr>
        <p:spPr>
          <a:xfrm>
            <a:off x="5826935" y="4999882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3" name="Прямоугольник 33"/>
          <p:cNvSpPr/>
          <p:nvPr/>
        </p:nvSpPr>
        <p:spPr>
          <a:xfrm>
            <a:off x="5029841" y="5000021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4" name="Прямоугольник 35"/>
          <p:cNvSpPr/>
          <p:nvPr/>
        </p:nvSpPr>
        <p:spPr>
          <a:xfrm>
            <a:off x="4231613" y="5000021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5" name="Прямоугольник 36"/>
          <p:cNvSpPr/>
          <p:nvPr/>
        </p:nvSpPr>
        <p:spPr>
          <a:xfrm>
            <a:off x="4231613" y="5714401"/>
            <a:ext cx="785818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6" name="Прямоугольник 37"/>
          <p:cNvSpPr/>
          <p:nvPr/>
        </p:nvSpPr>
        <p:spPr>
          <a:xfrm>
            <a:off x="5029463" y="5714401"/>
            <a:ext cx="785818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7" name="Прямоугольник 38"/>
          <p:cNvSpPr/>
          <p:nvPr/>
        </p:nvSpPr>
        <p:spPr>
          <a:xfrm>
            <a:off x="5827313" y="5714401"/>
            <a:ext cx="785818" cy="71438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8" name="Прямоугольник 39"/>
          <p:cNvSpPr/>
          <p:nvPr/>
        </p:nvSpPr>
        <p:spPr>
          <a:xfrm>
            <a:off x="6624173" y="5714401"/>
            <a:ext cx="785818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9" name="Прямоугольник 53"/>
          <p:cNvSpPr/>
          <p:nvPr/>
        </p:nvSpPr>
        <p:spPr>
          <a:xfrm>
            <a:off x="7423414" y="4285932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0" name="Прямоугольник 54"/>
          <p:cNvSpPr/>
          <p:nvPr/>
        </p:nvSpPr>
        <p:spPr>
          <a:xfrm>
            <a:off x="7423414" y="4999573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1" name="Прямоугольник 55"/>
          <p:cNvSpPr/>
          <p:nvPr/>
        </p:nvSpPr>
        <p:spPr>
          <a:xfrm>
            <a:off x="7423414" y="5714401"/>
            <a:ext cx="785818" cy="7143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72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36620" y="579697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30571" y="436850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934092" y="508245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31330" y="508245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6" name="Рисунок 2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338770" y="579697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7" name="Группа 82"/>
          <p:cNvGrpSpPr/>
          <p:nvPr/>
        </p:nvGrpSpPr>
        <p:grpSpPr>
          <a:xfrm>
            <a:off x="6041249" y="4378372"/>
            <a:ext cx="357190" cy="528640"/>
            <a:chOff x="1809750" y="1810184"/>
            <a:chExt cx="1093039" cy="1790266"/>
          </a:xfrm>
        </p:grpSpPr>
        <p:pic>
          <p:nvPicPr>
            <p:cNvPr id="178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9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0" name="Группа 98"/>
          <p:cNvGrpSpPr/>
          <p:nvPr/>
        </p:nvGrpSpPr>
        <p:grpSpPr>
          <a:xfrm>
            <a:off x="5244155" y="5092891"/>
            <a:ext cx="357190" cy="528640"/>
            <a:chOff x="1809750" y="1810184"/>
            <a:chExt cx="1093039" cy="1790266"/>
          </a:xfrm>
        </p:grpSpPr>
        <p:pic>
          <p:nvPicPr>
            <p:cNvPr id="181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2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3" name="Группа 101"/>
          <p:cNvGrpSpPr/>
          <p:nvPr/>
        </p:nvGrpSpPr>
        <p:grpSpPr>
          <a:xfrm>
            <a:off x="7637728" y="5092443"/>
            <a:ext cx="357190" cy="528640"/>
            <a:chOff x="1809750" y="1810184"/>
            <a:chExt cx="1093039" cy="1790266"/>
          </a:xfrm>
        </p:grpSpPr>
        <p:pic>
          <p:nvPicPr>
            <p:cNvPr id="184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5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6" name="Группа 104"/>
          <p:cNvGrpSpPr/>
          <p:nvPr/>
        </p:nvGrpSpPr>
        <p:grpSpPr>
          <a:xfrm>
            <a:off x="6838487" y="4378372"/>
            <a:ext cx="357190" cy="528640"/>
            <a:chOff x="1809750" y="1810184"/>
            <a:chExt cx="1093039" cy="1790266"/>
          </a:xfrm>
        </p:grpSpPr>
        <p:pic>
          <p:nvPicPr>
            <p:cNvPr id="187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8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9" name="Группа 107"/>
          <p:cNvGrpSpPr/>
          <p:nvPr/>
        </p:nvGrpSpPr>
        <p:grpSpPr>
          <a:xfrm>
            <a:off x="5243777" y="4378511"/>
            <a:ext cx="357190" cy="528640"/>
            <a:chOff x="1809750" y="1810184"/>
            <a:chExt cx="1093039" cy="1790266"/>
          </a:xfrm>
        </p:grpSpPr>
        <p:pic>
          <p:nvPicPr>
            <p:cNvPr id="190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1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2" name="Группа 110"/>
          <p:cNvGrpSpPr/>
          <p:nvPr/>
        </p:nvGrpSpPr>
        <p:grpSpPr>
          <a:xfrm>
            <a:off x="4445927" y="4378511"/>
            <a:ext cx="357190" cy="528640"/>
            <a:chOff x="1809750" y="1810184"/>
            <a:chExt cx="1093039" cy="1790266"/>
          </a:xfrm>
        </p:grpSpPr>
        <p:pic>
          <p:nvPicPr>
            <p:cNvPr id="193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4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5" name="Группа 113"/>
          <p:cNvGrpSpPr/>
          <p:nvPr/>
        </p:nvGrpSpPr>
        <p:grpSpPr>
          <a:xfrm>
            <a:off x="7637728" y="5807271"/>
            <a:ext cx="357190" cy="528640"/>
            <a:chOff x="1809750" y="1810184"/>
            <a:chExt cx="1093039" cy="1790266"/>
          </a:xfrm>
        </p:grpSpPr>
        <p:pic>
          <p:nvPicPr>
            <p:cNvPr id="196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7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8" name="Группа 116"/>
          <p:cNvGrpSpPr/>
          <p:nvPr/>
        </p:nvGrpSpPr>
        <p:grpSpPr>
          <a:xfrm>
            <a:off x="6838487" y="5807271"/>
            <a:ext cx="357190" cy="528640"/>
            <a:chOff x="1809750" y="1810184"/>
            <a:chExt cx="1093039" cy="1790266"/>
          </a:xfrm>
        </p:grpSpPr>
        <p:pic>
          <p:nvPicPr>
            <p:cNvPr id="199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0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1" name="Группа 119"/>
          <p:cNvGrpSpPr/>
          <p:nvPr/>
        </p:nvGrpSpPr>
        <p:grpSpPr>
          <a:xfrm>
            <a:off x="6041627" y="5807271"/>
            <a:ext cx="357190" cy="528640"/>
            <a:chOff x="1809750" y="1810184"/>
            <a:chExt cx="1093039" cy="1790266"/>
          </a:xfrm>
        </p:grpSpPr>
        <p:pic>
          <p:nvPicPr>
            <p:cNvPr id="202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3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4" name="Группа 122"/>
          <p:cNvGrpSpPr/>
          <p:nvPr/>
        </p:nvGrpSpPr>
        <p:grpSpPr>
          <a:xfrm>
            <a:off x="4445927" y="5092891"/>
            <a:ext cx="357190" cy="528640"/>
            <a:chOff x="1809750" y="1810184"/>
            <a:chExt cx="1093039" cy="1790266"/>
          </a:xfrm>
        </p:grpSpPr>
        <p:pic>
          <p:nvPicPr>
            <p:cNvPr id="205" name="Picture 13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6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36154181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1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10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</p:childTnLst>
        </p:cTn>
      </p:par>
    </p:tnLst>
    <p:bldLst>
      <p:bldP spid="1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Snip Diagonal Corner Rectangle 2">
            <a:hlinkClick r:id="" action="ppaction://hlinkshowjump?jump=nextslide"/>
          </p:cNvPr>
          <p:cNvSpPr/>
          <p:nvPr/>
        </p:nvSpPr>
        <p:spPr>
          <a:xfrm>
            <a:off x="4974566" y="4204520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TĀLĀK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Snip Diagonal Corner Rectangle 4">
            <a:hlinkClick r:id="" action="ppaction://hlinkshowjump?jump=endshow"/>
          </p:cNvPr>
          <p:cNvSpPr/>
          <p:nvPr/>
        </p:nvSpPr>
        <p:spPr>
          <a:xfrm>
            <a:off x="4974566" y="5247459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IZIET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8" name="Picture 4" descr="Картинки по запросу атом pn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000000">
                  <a:alpha val="34902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46"/>
          <a:stretch/>
        </p:blipFill>
        <p:spPr bwMode="auto">
          <a:xfrm>
            <a:off x="9099292" y="4711405"/>
            <a:ext cx="2251992" cy="202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40233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00273 -0.19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97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" dur="8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lv-LV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1. “</a:t>
            </a:r>
            <a:r>
              <a:rPr lang="lv-LV" sz="48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KURŠ GRIB BŪT TEICAMNIEKS?” -</a:t>
            </a:r>
            <a:br>
              <a:rPr lang="lv-LV" sz="48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</a:br>
            <a:r>
              <a:rPr lang="lv-LV" sz="48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SPĒLES NOTEIKUMI</a:t>
            </a:r>
            <a:endParaRPr lang="ru-RU" sz="4800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39700">
                  <a:srgbClr val="FF0000">
                    <a:alpha val="40000"/>
                  </a:srgb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9828" y="1535954"/>
            <a:ext cx="9492342" cy="436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22120" y="1858328"/>
            <a:ext cx="8747760" cy="388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1. Lai </a:t>
            </a:r>
            <a:r>
              <a:rPr lang="lv-LV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iegūtu vērtējumu 10 balles,  nepieciešams pareizi atbildēt uz 15 jautājumiem.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2. Katram </a:t>
            </a:r>
            <a:r>
              <a:rPr lang="lv-LV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jautājumam ir četras iespējamās atbildes, no kurām tikai viena ir </a:t>
            </a: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pareiza.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3. Spēlētājiem </a:t>
            </a:r>
            <a:r>
              <a:rPr lang="lv-LV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tiek piedāvātas 3 </a:t>
            </a: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iespējas: zāles </a:t>
            </a:r>
            <a:r>
              <a:rPr lang="lv-LV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palīdzība, 50x50, zvans draugam.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4. Ja </a:t>
            </a:r>
            <a:r>
              <a:rPr lang="lv-LV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atbilde ir pareiza, tā iekrāsojas zaļā  </a:t>
            </a: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krāsā.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5. Uzvarētājs </a:t>
            </a:r>
            <a:r>
              <a:rPr lang="lv-LV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ir tas, kurš iegūst visvairāk zaļo kartīšu.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lv-LV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Rounded Rectangle 5">
            <a:hlinkClick r:id="" action="ppaction://hlinkshowjump?jump=nextslide"/>
          </p:cNvPr>
          <p:cNvSpPr/>
          <p:nvPr/>
        </p:nvSpPr>
        <p:spPr>
          <a:xfrm>
            <a:off x="5373914" y="5900215"/>
            <a:ext cx="1444171" cy="757519"/>
          </a:xfrm>
          <a:prstGeom prst="roundRect">
            <a:avLst>
              <a:gd name="adj" fmla="val 6667"/>
            </a:avLst>
          </a:prstGeom>
          <a:solidFill>
            <a:srgbClr val="00206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/>
              </a:rPr>
              <a:t>SĀKT!</a:t>
            </a:r>
            <a:endParaRPr lang="ru-RU" sz="2800" b="1" spc="50" dirty="0">
              <a:ln w="9525" cmpd="sng">
                <a:solidFill>
                  <a:schemeClr val="bg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6170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lv-LV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4. “ĶĪMISKĀ MĀJA” -</a:t>
            </a:r>
            <a:br>
              <a:rPr lang="lv-LV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</a:br>
            <a:r>
              <a:rPr lang="lv-LV" sz="540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</a:effectLst>
              </a:rPr>
              <a:t>SPĒLES NOTEIKUMI</a:t>
            </a:r>
            <a:endParaRPr lang="ru-RU" sz="5400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39700">
                  <a:srgbClr val="FF0000">
                    <a:alpha val="40000"/>
                  </a:srgb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49829" y="1474993"/>
            <a:ext cx="9492342" cy="39656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813560" y="1920162"/>
            <a:ext cx="8564880" cy="320047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1.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Uzbūvēt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māju no ķieģeļiem ar ķīmiskām formulām, vācot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pareizās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atbildes no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uzdotā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jautājuma.</a:t>
            </a:r>
            <a:endParaRPr lang="ru-RU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2. Katrā uzdevumā ir piedāvātas sešas atbildes. Izvēloties pareizo atbildi, parādās ķieģeļi ar ķīmiskām formulām. </a:t>
            </a:r>
            <a:endParaRPr lang="en-US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Ja jūs izvēlaties nepareizo atbildi, ķieģeļi pazūd.</a:t>
            </a:r>
            <a:endParaRPr lang="ru-RU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3. Lai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pārietu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uz nākamo uzdevumu, jums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nepieciešams pārvietot </a:t>
            </a:r>
            <a:r>
              <a:rPr lang="lv-LV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kursoru uz </a:t>
            </a:r>
            <a:r>
              <a:rPr lang="lv-LV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bultiņu.</a:t>
            </a:r>
            <a:endParaRPr lang="ru-RU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lv-LV" b="1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6" name="Rounded Rectangle 5">
            <a:hlinkClick r:id="" action="ppaction://hlinkshowjump?jump=nextslide"/>
          </p:cNvPr>
          <p:cNvSpPr/>
          <p:nvPr/>
        </p:nvSpPr>
        <p:spPr>
          <a:xfrm>
            <a:off x="5373915" y="5554381"/>
            <a:ext cx="1444171" cy="757519"/>
          </a:xfrm>
          <a:prstGeom prst="roundRect">
            <a:avLst>
              <a:gd name="adj" fmla="val 6667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spc="50" dirty="0" smtClean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/>
              </a:rPr>
              <a:t>SĀKT!</a:t>
            </a:r>
            <a:endParaRPr lang="ru-RU" sz="2800" b="1" spc="50" dirty="0">
              <a:ln w="9525" cmpd="sng">
                <a:solidFill>
                  <a:schemeClr val="bg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064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400901" y="2038345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300339" y="2038346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8257872" y="1181090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H3PO4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5300339" y="1181090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342806" y="1176877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8257872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CuCO3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" name="Isosceles Triangle 1">
            <a:hlinkClick r:id="" action="ppaction://hlinkshowjump?jump=nextslide"/>
          </p:cNvPr>
          <p:cNvSpPr/>
          <p:nvPr/>
        </p:nvSpPr>
        <p:spPr>
          <a:xfrm rot="5400000">
            <a:off x="5898000" y="6264796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/>
          <p:cNvSpPr/>
          <p:nvPr/>
        </p:nvSpPr>
        <p:spPr>
          <a:xfrm>
            <a:off x="546137" y="243833"/>
            <a:ext cx="11371585" cy="7562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Pirmā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stāvā jābūt 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ķieģeļiem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ar skābju formulām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.</a:t>
            </a:r>
            <a:endParaRPr lang="lv-LV" sz="2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7643029"/>
      </p:ext>
    </p:extLst>
  </p:cSld>
  <p:clrMapOvr>
    <a:masterClrMapping/>
  </p:clrMapOvr>
  <p:transition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4.07407E-6 L 0.11185 0.64375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86" y="32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-0.00052 0.5180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2590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60000" fill="hold" grpId="0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11224 0.6430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12" y="3215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path" presetSubtype="0" accel="33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02305 0.51713 " pathEditMode="relative" rAng="0" ptsTypes="AA" p14:bounceEnd="42000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59" y="25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0.26172 0.64213 " pathEditMode="relative" rAng="0" ptsTypes="AA" p14:bounceEnd="40000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99" y="3206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path" presetSubtype="0" ac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50339 0.51852 " pathEditMode="relative" rAng="0" ptsTypes="AA" p14:bounceEnd="40000">
                                          <p:cBhvr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169" y="259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0" grpId="0" animBg="1"/>
          <p:bldP spid="11" grpId="0" animBg="1"/>
          <p:bldP spid="12" grpId="0" animBg="1"/>
          <p:bldP spid="12" grpId="1" animBg="1"/>
          <p:bldP spid="13" grpId="0" animBg="1"/>
          <p:bldP spid="14" grpId="0" animBg="1"/>
          <p:bldP spid="14" grpId="1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4.07407E-6 L 0.11185 0.64375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86" y="32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-0.00052 0.51806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2590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60000" fill="hold" grpId="0" nodeType="after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11224 0.6430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12" y="3215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path" presetSubtype="0" accel="3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02305 0.51713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59" y="25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0.26172 0.64213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99" y="3206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path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50339 0.51852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169" y="259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"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0" grpId="0" animBg="1"/>
          <p:bldP spid="11" grpId="0" animBg="1"/>
          <p:bldP spid="12" grpId="0" animBg="1"/>
          <p:bldP spid="12" grpId="1" animBg="1"/>
          <p:bldP spid="13" grpId="0" animBg="1"/>
          <p:bldP spid="14" grpId="0" animBg="1"/>
          <p:bldP spid="14" grpId="1" animBg="1"/>
          <p:bldP spid="2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8257872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Al(OH)3</a:t>
            </a:r>
            <a:endParaRPr lang="ru-RU" sz="2800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8257872" y="1181088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2344158" y="1181088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KOH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5300339" y="1181088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344158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5301015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CaBr2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1" name="Isosceles Triangle 10">
            <a:hlinkClick r:id="" action="ppaction://hlinkshowjump?jump=nextslide"/>
          </p:cNvPr>
          <p:cNvSpPr/>
          <p:nvPr/>
        </p:nvSpPr>
        <p:spPr>
          <a:xfrm rot="5400000">
            <a:off x="5898000" y="6264796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300338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891661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</a:t>
            </a:r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3P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3709015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2950" y="243834"/>
            <a:ext cx="10915650" cy="7562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Otrā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stāvā jābūt 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ķieģeļiem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ar oksīdu formulām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.</a:t>
            </a:r>
            <a:endParaRPr lang="lv-LV" sz="2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437526"/>
      </p:ext>
    </p:extLst>
  </p:cSld>
  <p:clrMapOvr>
    <a:masterClrMapping/>
  </p:clrMapOvr>
  <p:transition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-0.06328 0.5713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64" y="2856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13 -3.7037E-7 L -0.17513 0.57107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763" y="285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60000" fill="hold" grpId="0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path" presetSubtype="0" accel="33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04219 0.4456 " pathEditMode="relative" rAng="0" ptsTypes="AA" p14:bounceEnd="42000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9" y="222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0.01771 0.5706 " pathEditMode="relative" rAng="0" ptsTypes="AA" p14:bounceEnd="40000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" y="2849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path" presetSubtype="0" ac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3.7037E-7 L 0.01784 0.44514 " pathEditMode="relative" rAng="0" ptsTypes="AA" p14:bounceEnd="40000">
                                          <p:cBhvr>
                                            <p:cTn id="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2224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path" presetSubtype="0" accel="33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0.18594 0.4456 " pathEditMode="relative" rAng="0" ptsTypes="AA" p14:bounceEnd="42000">
                                          <p:cBhvr>
                                            <p:cTn id="4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97" y="222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7" grpId="0" animBg="1"/>
          <p:bldP spid="8" grpId="0" animBg="1"/>
          <p:bldP spid="8" grpId="1" animBg="1"/>
          <p:bldP spid="9" grpId="0" animBg="1"/>
          <p:bldP spid="10" grpId="0" animBg="1"/>
          <p:bldP spid="10" grpId="1" animBg="1"/>
          <p:bldP spid="19" grpId="0" animBg="1"/>
          <p:bldP spid="19" grpId="1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-0.06328 0.5713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64" y="2856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13 -3.7037E-7 L -0.17513 0.57107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763" y="285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60000" fill="hold" grpId="0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path" presetSubtype="0" accel="3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04219 0.445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9" y="222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0.01771 0.5706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" y="2849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path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3.7037E-7 L 0.01784 0.44514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5" y="2224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1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path" presetSubtype="0" accel="3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0.18594 0.4456 " pathEditMode="relative" rAng="0" ptsTypes="AA">
                                          <p:cBhvr>
                                            <p:cTn id="4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97" y="222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7" grpId="0" animBg="1"/>
          <p:bldP spid="8" grpId="0" animBg="1"/>
          <p:bldP spid="8" grpId="1" animBg="1"/>
          <p:bldP spid="9" grpId="0" animBg="1"/>
          <p:bldP spid="10" grpId="0" animBg="1"/>
          <p:bldP spid="10" grpId="1" animBg="1"/>
          <p:bldP spid="19" grpId="0" animBg="1"/>
          <p:bldP spid="19" grpId="1" animBg="1"/>
          <p:bldP spid="11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7688673" y="5096339"/>
            <a:ext cx="79431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3709015" y="5096339"/>
            <a:ext cx="82326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0" name="Isosceles Triangle 9">
            <a:hlinkClick r:id="" action="ppaction://hlinkshowjump?jump=nextslide"/>
          </p:cNvPr>
          <p:cNvSpPr/>
          <p:nvPr/>
        </p:nvSpPr>
        <p:spPr>
          <a:xfrm rot="5400000">
            <a:off x="5898000" y="6264796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300338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891661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</a:t>
            </a:r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3P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709015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532276" y="5096340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123599" y="5096340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2400901" y="2038345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nstantia" pitchFamily="18" charset="0"/>
              </a:rPr>
              <a:t>HNO3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5300339" y="2038346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nstantia" pitchFamily="18" charset="0"/>
              </a:rPr>
              <a:t>Fe(OH)3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8257872" y="1181090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Mg(OH)2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5300339" y="1181090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nstantia" pitchFamily="18" charset="0"/>
              </a:rPr>
              <a:t>Na2O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342806" y="1176877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8257872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HBr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14375" y="243833"/>
            <a:ext cx="10915649" cy="7277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>
                <a:solidFill>
                  <a:schemeClr val="tx1"/>
                </a:solidFill>
                <a:latin typeface="+mj-lt"/>
              </a:rPr>
              <a:t>Trešā stāvā jābūt 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ķieģeļiem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ar 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bāzes formulām.</a:t>
            </a:r>
            <a:endParaRPr lang="lv-LV" sz="2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402748"/>
      </p:ext>
    </p:extLst>
  </p:cSld>
  <p:clrMapOvr>
    <a:masterClrMapping/>
  </p:clrMapOvr>
  <p:transition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0.00092 L 0.11198 0.50069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9" y="2497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0.00013 0.37523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75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0046 L -0.11185 0.5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99" y="25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path" presetSubtype="0" accel="33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02383 0.4456 " pathEditMode="relative" rAng="0" ptsTypes="AA" p14:bounceEnd="42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222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0.26068 0.57107 " pathEditMode="relative" rAng="0" ptsTypes="AA" p14:bounceEnd="40000">
                                          <p:cBhvr>
                                            <p:cTn id="3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47" y="2851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path" presetSubtype="0" ac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50391 0.44676 " pathEditMode="relative" rAng="0" ptsTypes="AA" p14:bounceEnd="40000">
                                          <p:cBhvr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195" y="22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2" grpId="0" animBg="1"/>
          <p:bldP spid="22" grpId="1" animBg="1"/>
          <p:bldP spid="23" grpId="0" animBg="1"/>
          <p:bldP spid="24" grpId="0" animBg="1"/>
          <p:bldP spid="25" grpId="0" animBg="1"/>
          <p:bldP spid="25" grpId="1" animBg="1"/>
          <p:bldP spid="26" grpId="0" animBg="1"/>
          <p:bldP spid="27" grpId="0" animBg="1"/>
          <p:bldP spid="27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0.00092 L 0.11198 0.50069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99" y="2497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0.00013 0.37523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875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0.00046 L -0.11185 0.5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99" y="25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2" presetClass="path" presetSubtype="0" accel="3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02383 0.445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222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0.26068 0.57107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47" y="2851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path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-0.50391 0.44676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195" y="223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2" grpId="0" animBg="1"/>
          <p:bldP spid="22" grpId="1" animBg="1"/>
          <p:bldP spid="23" grpId="0" animBg="1"/>
          <p:bldP spid="24" grpId="0" animBg="1"/>
          <p:bldP spid="25" grpId="0" animBg="1"/>
          <p:bldP spid="25" grpId="1" animBg="1"/>
          <p:bldP spid="26" grpId="0" animBg="1"/>
          <p:bldP spid="27" grpId="0" animBg="1"/>
          <p:bldP spid="27" grpId="1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7688673" y="5096339"/>
            <a:ext cx="79431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3709015" y="5096339"/>
            <a:ext cx="82326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0" name="Isosceles Triangle 9">
            <a:hlinkClick r:id="" action="ppaction://hlinkshowjump?jump=nextslide"/>
          </p:cNvPr>
          <p:cNvSpPr/>
          <p:nvPr/>
        </p:nvSpPr>
        <p:spPr>
          <a:xfrm rot="5400000">
            <a:off x="5898000" y="6264796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300338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891661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</a:t>
            </a:r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3P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709015" y="5588464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532276" y="5096340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123599" y="5096340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300338" y="4615055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nstantia" pitchFamily="18" charset="0"/>
              </a:rPr>
              <a:t>Fe(OH)3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891661" y="4615055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onstantia" pitchFamily="18" charset="0"/>
              </a:rPr>
              <a:t>FeBr3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709015" y="4615055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8257872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MgO</a:t>
            </a:r>
            <a:endParaRPr lang="ru-RU" sz="2800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8257872" y="1181088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>
                <a:solidFill>
                  <a:schemeClr val="bg1"/>
                </a:solidFill>
                <a:latin typeface="Constantia" pitchFamily="18" charset="0"/>
              </a:rPr>
              <a:t>CuSO4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2344158" y="1181088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smtClean="0">
                <a:solidFill>
                  <a:schemeClr val="bg1"/>
                </a:solidFill>
                <a:latin typeface="Constantia" pitchFamily="18" charset="0"/>
              </a:rPr>
              <a:t>KH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5300339" y="1181088"/>
            <a:ext cx="1591323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 err="1" smtClean="0">
                <a:solidFill>
                  <a:schemeClr val="bg1"/>
                </a:solidFill>
                <a:latin typeface="Constantia" pitchFamily="18" charset="0"/>
              </a:rPr>
              <a:t>LiOH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2344158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>
                <a:solidFill>
                  <a:schemeClr val="bg1"/>
                </a:solidFill>
                <a:latin typeface="Constantia" pitchFamily="18" charset="0"/>
              </a:rPr>
              <a:t>AlCl3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5301015" y="2038346"/>
            <a:ext cx="1589971" cy="489493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lv-LV" sz="2800" b="1" dirty="0">
                <a:solidFill>
                  <a:schemeClr val="bg1"/>
                </a:solidFill>
                <a:latin typeface="Constantia" pitchFamily="18" charset="0"/>
              </a:rPr>
              <a:t>LiNO3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14375" y="243834"/>
            <a:ext cx="10915649" cy="7277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Ceturtā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stāvā jābūt 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ķieģeļiem </a:t>
            </a:r>
            <a:r>
              <a:rPr lang="lv-LV" sz="2800" b="1" dirty="0">
                <a:solidFill>
                  <a:schemeClr val="tx1"/>
                </a:solidFill>
                <a:latin typeface="+mj-lt"/>
              </a:rPr>
              <a:t>ar sāļu </a:t>
            </a:r>
            <a:r>
              <a:rPr lang="lv-LV" sz="2800" b="1" dirty="0" smtClean="0">
                <a:solidFill>
                  <a:schemeClr val="tx1"/>
                </a:solidFill>
                <a:latin typeface="+mj-lt"/>
              </a:rPr>
              <a:t>formulām.</a:t>
            </a:r>
            <a:endParaRPr lang="ru-RU" sz="2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85155"/>
      </p:ext>
    </p:extLst>
  </p:cSld>
  <p:clrMapOvr>
    <a:masterClrMapping/>
  </p:clrMapOvr>
  <p:transition>
    <p:fade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-0.2612 0.42986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60" y="214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1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" fill="hold">
                          <p:stCondLst>
                            <p:cond delay="0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13 -3.7037E-7 L -0.24024 0.3588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18" y="179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16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42" presetClass="path" presetSubtype="0" accel="33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0.01823 0.30417 " pathEditMode="relative" rAng="0" ptsTypes="AA" p14:bounceEnd="42000">
                                          <p:cBhvr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1520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25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" fill="hold">
                          <p:stCondLst>
                            <p:cond delay="0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path" presetSubtype="0" accel="50000" decel="5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-0.01823 0.42917 " pathEditMode="relative" rAng="0" ptsTypes="AA" p14:bounceEnd="40000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2141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3.7037E-7 L 0.17943 0.30463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1" y="152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" presetClass="entr" presetSubtype="4" de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0.06758 0.30486 " pathEditMode="relative" rAng="0" ptsTypes="AA">
                                          <p:cBhvr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72" y="152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4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 animBg="1"/>
          <p:bldP spid="28" grpId="1" animBg="1"/>
          <p:bldP spid="29" grpId="0" animBg="1"/>
          <p:bldP spid="30" grpId="0" animBg="1"/>
          <p:bldP spid="30" grpId="1" animBg="1"/>
          <p:bldP spid="32" grpId="0" animBg="1"/>
          <p:bldP spid="32" grpId="1" animBg="1"/>
          <p:bldP spid="33" grpId="0" animBg="1"/>
          <p:bldP spid="3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-0.2612 0.42986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60" y="214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11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" fill="hold">
                          <p:stCondLst>
                            <p:cond delay="0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13 -3.7037E-7 L -0.24024 0.3588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18" y="1794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16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42" presetClass="path" presetSubtype="0" accel="3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0.01823 0.3041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1" y="1520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25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" fill="hold">
                          <p:stCondLst>
                            <p:cond delay="0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26 0.00069 L -0.01823 0.42917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8" y="2141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3.7037E-7 L 0.17943 0.30463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1" y="152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" presetClass="entr" presetSubtype="4" de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seq concurrent="1" nextAc="seek">
                  <p:cTn id="44" restart="whenNotActive" fill="hold" evtFilter="cancelBubble" nodeType="interactiveSeq">
                    <p:stCondLst>
                      <p:cond evt="onClick" delay="0">
                        <p:tgtEl>
                          <p:spTgt spid="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" fill="hold">
                          <p:stCondLst>
                            <p:cond delay="0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3.7037E-7 L 0.06758 0.30486 " pathEditMode="relative" rAng="0" ptsTypes="AA">
                                          <p:cBhvr>
                                            <p:cTn id="4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72" y="152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4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 animBg="1"/>
          <p:bldP spid="28" grpId="1" animBg="1"/>
          <p:bldP spid="29" grpId="0" animBg="1"/>
          <p:bldP spid="30" grpId="0" animBg="1"/>
          <p:bldP spid="30" grpId="1" animBg="1"/>
          <p:bldP spid="32" grpId="0" animBg="1"/>
          <p:bldP spid="32" grpId="1" animBg="1"/>
          <p:bldP spid="33" grpId="0" animBg="1"/>
          <p:bldP spid="34" grpId="0" animBg="1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поле ноч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557038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салют 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3643" y="-547170"/>
            <a:ext cx="7324715" cy="549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Isosceles Triangle 9">
            <a:hlinkClick r:id="" action="ppaction://hlinkshowjump?jump=nextslide"/>
          </p:cNvPr>
          <p:cNvSpPr/>
          <p:nvPr/>
        </p:nvSpPr>
        <p:spPr>
          <a:xfrm rot="5400000">
            <a:off x="5898000" y="6264796"/>
            <a:ext cx="396000" cy="360000"/>
          </a:xfrm>
          <a:prstGeom prst="triangl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3709015" y="3637030"/>
            <a:ext cx="4773969" cy="2440927"/>
            <a:chOff x="3709015" y="3637030"/>
            <a:chExt cx="4773969" cy="2440927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7688673" y="5096339"/>
              <a:ext cx="794311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3709015" y="5096339"/>
              <a:ext cx="823261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5300338" y="5588464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6891661" y="5588464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709015" y="5588464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532276" y="5096340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6123599" y="5096340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5300338" y="4615055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6891661" y="4615055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709015" y="4615055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7688673" y="4124631"/>
              <a:ext cx="794311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3709015" y="4124631"/>
              <a:ext cx="823261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4532276" y="4124632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6123599" y="4124632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5300338" y="3641134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3709015" y="3640173"/>
              <a:ext cx="1591323" cy="48949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6890986" y="3637030"/>
              <a:ext cx="1591323" cy="492636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800" b="1" dirty="0">
                <a:solidFill>
                  <a:schemeClr val="bg1"/>
                </a:solidFill>
                <a:latin typeface="Constantia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234810" y="4111335"/>
            <a:ext cx="1015038" cy="1966622"/>
            <a:chOff x="4301834" y="4118060"/>
            <a:chExt cx="1015038" cy="1966622"/>
          </a:xfrm>
        </p:grpSpPr>
        <p:sp>
          <p:nvSpPr>
            <p:cNvPr id="7" name="Rectangle 6"/>
            <p:cNvSpPr/>
            <p:nvPr/>
          </p:nvSpPr>
          <p:spPr>
            <a:xfrm>
              <a:off x="4301834" y="4118060"/>
              <a:ext cx="1015038" cy="196662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Oval 15"/>
            <p:cNvSpPr/>
            <p:nvPr/>
          </p:nvSpPr>
          <p:spPr>
            <a:xfrm>
              <a:off x="5103171" y="5067300"/>
              <a:ext cx="138645" cy="13202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Rectangle 5"/>
          <p:cNvSpPr/>
          <p:nvPr/>
        </p:nvSpPr>
        <p:spPr>
          <a:xfrm>
            <a:off x="6421685" y="4111335"/>
            <a:ext cx="968414" cy="1257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Картинки по запросу молоток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63443">
            <a:off x="6507715" y="4705465"/>
            <a:ext cx="1349459" cy="64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sosceles Triangle 4"/>
          <p:cNvSpPr/>
          <p:nvPr/>
        </p:nvSpPr>
        <p:spPr>
          <a:xfrm>
            <a:off x="3143250" y="2434475"/>
            <a:ext cx="5848349" cy="1202555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4" descr="Картинки по запросу молоток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034893" flipV="1">
            <a:off x="4460954" y="2884175"/>
            <a:ext cx="1349459" cy="78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Картинки по запросу молоток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40544" flipV="1">
            <a:off x="3829947" y="5087426"/>
            <a:ext cx="1349459" cy="78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7383" y="151130"/>
            <a:ext cx="9203834" cy="597230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6164" y="3605318"/>
            <a:ext cx="3911559" cy="252727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49670" y="2918419"/>
            <a:ext cx="6485235" cy="420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03654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34" dur="1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57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" presetClass="entr" presetSubtype="4" de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239714" y="-133350"/>
            <a:ext cx="14671427" cy="8248650"/>
          </a:xfrm>
          <a:prstGeom prst="rect">
            <a:avLst/>
          </a:prstGeom>
        </p:spPr>
      </p:pic>
      <p:sp>
        <p:nvSpPr>
          <p:cNvPr id="5" name="Snip Diagonal Corner Rectangle 4">
            <a:hlinkClick r:id="" action="ppaction://hlinkshowjump?jump=endshow"/>
          </p:cNvPr>
          <p:cNvSpPr/>
          <p:nvPr/>
        </p:nvSpPr>
        <p:spPr>
          <a:xfrm>
            <a:off x="4974566" y="5247459"/>
            <a:ext cx="2242868" cy="534838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 w="3175"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IZIET</a:t>
            </a:r>
            <a:endParaRPr lang="ru-RU" dirty="0">
              <a:ln w="3175">
                <a:solidFill>
                  <a:srgbClr val="C00000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8" name="Picture 4" descr="Картинки по запросу атом pn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000000">
                  <a:alpha val="34902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46"/>
          <a:stretch/>
        </p:blipFill>
        <p:spPr bwMode="auto">
          <a:xfrm>
            <a:off x="9099292" y="4711405"/>
            <a:ext cx="2251992" cy="202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6075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00156 -0.1569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7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00273 -0.195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-979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" dur="8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6183923" y="389569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2. Matērijas </a:t>
            </a:r>
            <a:r>
              <a:rPr lang="lv-LV" dirty="0">
                <a:latin typeface="+mj-lt"/>
              </a:rPr>
              <a:t>un enerģijas </a:t>
            </a:r>
            <a:r>
              <a:rPr lang="lv-LV" dirty="0" smtClean="0">
                <a:latin typeface="+mj-lt"/>
              </a:rPr>
              <a:t>īpašības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183923" y="4625452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4. Dzīvības </a:t>
            </a:r>
            <a:r>
              <a:rPr lang="lv-LV" dirty="0">
                <a:latin typeface="+mj-lt"/>
              </a:rPr>
              <a:t>izplatību uz </a:t>
            </a:r>
            <a:r>
              <a:rPr lang="lv-LV" dirty="0" smtClean="0">
                <a:latin typeface="+mj-lt"/>
              </a:rPr>
              <a:t>Zemes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3. Dažādas </a:t>
            </a:r>
            <a:r>
              <a:rPr lang="lv-LV" dirty="0">
                <a:latin typeface="+mj-lt"/>
              </a:rPr>
              <a:t>dzīvības </a:t>
            </a:r>
            <a:r>
              <a:rPr lang="lv-LV" dirty="0" smtClean="0">
                <a:latin typeface="+mj-lt"/>
              </a:rPr>
              <a:t>formas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2965938" y="3895690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1. Vielas</a:t>
            </a:r>
            <a:r>
              <a:rPr lang="lv-LV" dirty="0">
                <a:latin typeface="+mj-lt"/>
              </a:rPr>
              <a:t>, to pārvērtības un </a:t>
            </a:r>
            <a:r>
              <a:rPr lang="lv-LV" dirty="0" smtClean="0">
                <a:latin typeface="+mj-lt"/>
              </a:rPr>
              <a:t>īpašības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2400" dirty="0">
                <a:latin typeface="+mj-lt"/>
              </a:rPr>
              <a:t>Ķīmija ir zinātne, kas </a:t>
            </a:r>
            <a:r>
              <a:rPr lang="lv-LV" sz="2400" dirty="0" smtClean="0">
                <a:latin typeface="+mj-lt"/>
              </a:rPr>
              <a:t>pēta…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1351458267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6006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1" grpId="1" animBg="1"/>
      <p:bldP spid="21" grpId="2" animBg="1"/>
      <p:bldGraphic spid="20" grpId="0" uiExpand="1">
        <p:bldSub>
          <a:bldChart bld="seriesEl"/>
        </p:bldSub>
      </p:bldGraphic>
      <p:bldGraphic spid="20" grpId="1">
        <p:bldSub>
          <a:bldChart bld="seriesEl"/>
        </p:bldSub>
      </p:bldGraphic>
      <p:bldP spid="2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3" y="389569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2. Ksenona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1. Neona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Slāpekļa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Skābekļa 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l-PL" sz="2400" dirty="0">
                <a:latin typeface="+mj-lt"/>
              </a:rPr>
              <a:t>No kādiem atomiem sastāv O</a:t>
            </a:r>
            <a:r>
              <a:rPr lang="pl-PL" sz="1400" dirty="0">
                <a:latin typeface="+mj-lt"/>
              </a:rPr>
              <a:t>3</a:t>
            </a:r>
            <a:r>
              <a:rPr lang="pl-PL" sz="2400" dirty="0">
                <a:latin typeface="+mj-lt"/>
              </a:rPr>
              <a:t>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2065680190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4398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Elementiem 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1. Atomiem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Joniem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Molekulām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No kādām daļiņām veidota attēlā redzamā viela?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0288" y="2582039"/>
            <a:ext cx="1652721" cy="111377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4049106976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2247212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Grafīts 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Smiltis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Cukurs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Stikls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Kura ir amorfa </a:t>
            </a:r>
            <a:r>
              <a:rPr lang="lv-LV" sz="2400" dirty="0" smtClean="0">
                <a:latin typeface="+mj-lt"/>
              </a:rPr>
              <a:t>viela</a:t>
            </a:r>
            <a:r>
              <a:rPr lang="lv-LV" sz="2400" dirty="0">
                <a:latin typeface="+mj-lt"/>
              </a:rPr>
              <a:t>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2004094050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6381446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3" y="389569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Želatīns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183923" y="4625452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4</a:t>
            </a:r>
            <a:r>
              <a:rPr lang="lv-LV" dirty="0">
                <a:latin typeface="+mj-lt"/>
              </a:rPr>
              <a:t>. Dzintars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Plastmasa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2965938" y="3895690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Vārāmais sāls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sz="2400" dirty="0">
                <a:latin typeface="+mj-lt"/>
              </a:rPr>
              <a:t>Kura ir kristāliskā </a:t>
            </a:r>
            <a:r>
              <a:rPr lang="lv-LV" sz="2400" dirty="0" smtClean="0">
                <a:latin typeface="+mj-lt"/>
              </a:rPr>
              <a:t>viela</a:t>
            </a:r>
            <a:r>
              <a:rPr lang="lv-LV" sz="2400" dirty="0">
                <a:latin typeface="+mj-lt"/>
              </a:rPr>
              <a:t>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4100844666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7867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3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фон красив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724" y="-375986"/>
            <a:ext cx="13643952" cy="767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183921" y="463029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>
                <a:latin typeface="+mj-lt"/>
              </a:rPr>
              <a:t>4. </a:t>
            </a:r>
            <a:r>
              <a:rPr lang="lv-LV" dirty="0" smtClean="0">
                <a:latin typeface="+mj-lt"/>
              </a:rPr>
              <a:t>-4</a:t>
            </a:r>
            <a:endParaRPr lang="ru-RU" dirty="0"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65938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1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+4</a:t>
            </a:r>
            <a:endParaRPr lang="ru-RU" dirty="0">
              <a:latin typeface="+mj-lt"/>
            </a:endParaRPr>
          </a:p>
        </p:txBody>
      </p:sp>
      <p:sp>
        <p:nvSpPr>
          <p:cNvPr id="4" name="Rounded Rectangle 3"/>
          <p:cNvSpPr/>
          <p:nvPr/>
        </p:nvSpPr>
        <p:spPr>
          <a:xfrm flipH="1">
            <a:off x="2965939" y="4625451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3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-2</a:t>
            </a:r>
            <a:endParaRPr lang="ru-RU" dirty="0"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 flipH="1">
            <a:off x="6183922" y="3897768"/>
            <a:ext cx="3042139" cy="606669"/>
          </a:xfrm>
          <a:prstGeom prst="round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lv-LV" dirty="0" smtClean="0">
                <a:latin typeface="+mj-lt"/>
              </a:rPr>
              <a:t>2</a:t>
            </a:r>
            <a:r>
              <a:rPr lang="lv-LV" dirty="0">
                <a:latin typeface="+mj-lt"/>
              </a:rPr>
              <a:t>. </a:t>
            </a:r>
            <a:r>
              <a:rPr lang="lv-LV" dirty="0" smtClean="0">
                <a:latin typeface="+mj-lt"/>
              </a:rPr>
              <a:t>+2</a:t>
            </a:r>
            <a:endParaRPr lang="ru-RU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92216" y="1494692"/>
            <a:ext cx="7807569" cy="791308"/>
          </a:xfrm>
          <a:prstGeom prst="round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2400" dirty="0">
                <a:latin typeface="+mj-lt"/>
              </a:rPr>
              <a:t>Kāda ir sēra oksidēšanās pakāpe sulfīdos?</a:t>
            </a:r>
            <a:endParaRPr lang="ru-RU" sz="2400" dirty="0">
              <a:latin typeface="+mj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98881" y="5410369"/>
            <a:ext cx="794239" cy="61341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sz="1200" b="1" dirty="0" smtClean="0">
                <a:solidFill>
                  <a:srgbClr val="00B0F0"/>
                </a:solidFill>
              </a:rPr>
              <a:t>50/50</a:t>
            </a:r>
            <a:endParaRPr lang="ru-RU" sz="1200" b="1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802454" y="5411779"/>
            <a:ext cx="795600" cy="612000"/>
            <a:chOff x="9407769" y="3851030"/>
            <a:chExt cx="795600" cy="612000"/>
          </a:xfrm>
        </p:grpSpPr>
        <p:sp>
          <p:nvSpPr>
            <p:cNvPr id="11" name="Oval 10"/>
            <p:cNvSpPr/>
            <p:nvPr/>
          </p:nvSpPr>
          <p:spPr>
            <a:xfrm>
              <a:off x="9407769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Picture 2" descr="Картинки по запросу иконка люди"/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752"/>
            <a:stretch/>
          </p:blipFill>
          <p:spPr bwMode="auto">
            <a:xfrm>
              <a:off x="9491781" y="3989945"/>
              <a:ext cx="627576" cy="334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6593947" y="5410369"/>
            <a:ext cx="795600" cy="612000"/>
            <a:chOff x="11377245" y="3851030"/>
            <a:chExt cx="795600" cy="612000"/>
          </a:xfrm>
        </p:grpSpPr>
        <p:sp>
          <p:nvSpPr>
            <p:cNvPr id="12" name="Oval 11"/>
            <p:cNvSpPr/>
            <p:nvPr/>
          </p:nvSpPr>
          <p:spPr>
            <a:xfrm>
              <a:off x="11377245" y="3851030"/>
              <a:ext cx="795600" cy="61200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 descr="Картинки по запросу иконка телефо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3757" y="4015742"/>
              <a:ext cx="282575" cy="28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ounded Rectangle 23">
            <a:hlinkClick r:id="" action="ppaction://hlinkshowjump?jump=nextslide"/>
          </p:cNvPr>
          <p:cNvSpPr/>
          <p:nvPr/>
        </p:nvSpPr>
        <p:spPr>
          <a:xfrm>
            <a:off x="5695950" y="6202027"/>
            <a:ext cx="800100" cy="3399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atin typeface="+mj-lt"/>
              </a:rPr>
              <a:t>Tālāk</a:t>
            </a:r>
            <a:endParaRPr lang="ru-RU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9837" y="1742376"/>
            <a:ext cx="4872327" cy="3373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xmlns="" val="3252333672"/>
              </p:ext>
            </p:extLst>
          </p:nvPr>
        </p:nvGraphicFramePr>
        <p:xfrm>
          <a:off x="3823417" y="1825521"/>
          <a:ext cx="4545166" cy="3206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568598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 animBg="1"/>
      <p:bldP spid="24" grpId="0" animBg="1"/>
      <p:bldP spid="21" grpId="0" animBg="1"/>
      <p:bldP spid="21" grpId="1" animBg="1"/>
      <p:bldGraphic spid="20" grpId="0">
        <p:bldSub>
          <a:bldChart bld="seriesEl"/>
        </p:bldSub>
      </p:bldGraphic>
      <p:bldGraphic spid="20" grpId="1">
        <p:bldSub>
          <a:bldChart bld="seriesEl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</TotalTime>
  <Words>1462</Words>
  <Application>Microsoft Office PowerPoint</Application>
  <PresentationFormat>Pielāgots</PresentationFormat>
  <Paragraphs>368</Paragraphs>
  <Slides>36</Slides>
  <Notes>14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36</vt:i4>
      </vt:variant>
    </vt:vector>
  </HeadingPairs>
  <TitlesOfParts>
    <vt:vector size="37" baseType="lpstr">
      <vt:lpstr>Office Theme</vt:lpstr>
      <vt:lpstr>Spēle «ĶĪMIJA» Vielu mikropasaule</vt:lpstr>
      <vt:lpstr>Spēles «ĶĪMIJA»</vt:lpstr>
      <vt:lpstr>1. “KURŠ GRIB BŪT TEICAMNIEKS?” - SPĒLES NOTEIKUMI</vt:lpstr>
      <vt:lpstr>Slaids 4</vt:lpstr>
      <vt:lpstr>Slaids 5</vt:lpstr>
      <vt:lpstr>Slaids 6</vt:lpstr>
      <vt:lpstr>Slaids 7</vt:lpstr>
      <vt:lpstr>Slaids 8</vt:lpstr>
      <vt:lpstr>Slaids 9</vt:lpstr>
      <vt:lpstr>Slaids 10</vt:lpstr>
      <vt:lpstr>Slaids 11</vt:lpstr>
      <vt:lpstr>Slaids 12</vt:lpstr>
      <vt:lpstr>Slaids 13</vt:lpstr>
      <vt:lpstr>Slaids 14</vt:lpstr>
      <vt:lpstr>Slaids 15</vt:lpstr>
      <vt:lpstr>Slaids 16</vt:lpstr>
      <vt:lpstr>Slaids 17</vt:lpstr>
      <vt:lpstr>Slaids 18</vt:lpstr>
      <vt:lpstr>Slaids 19</vt:lpstr>
      <vt:lpstr>2.” LABIRINTS”- SPĒLES NOTEIKUMI</vt:lpstr>
      <vt:lpstr>Slaids 21</vt:lpstr>
      <vt:lpstr>Slaids 22</vt:lpstr>
      <vt:lpstr>Slaids 23</vt:lpstr>
      <vt:lpstr>3. “ĶĪMISKĀ KAUJA” - SPĒLES NOTEIKUMI</vt:lpstr>
      <vt:lpstr>Slaids 25</vt:lpstr>
      <vt:lpstr>Slaids 26</vt:lpstr>
      <vt:lpstr>Slaids 27</vt:lpstr>
      <vt:lpstr>Slaids 28</vt:lpstr>
      <vt:lpstr>Slaids 29</vt:lpstr>
      <vt:lpstr>4. “ĶĪMISKĀ MĀJA” - SPĒLES NOTEIKUMI</vt:lpstr>
      <vt:lpstr>Slaids 31</vt:lpstr>
      <vt:lpstr>Slaids 32</vt:lpstr>
      <vt:lpstr>Slaids 33</vt:lpstr>
      <vt:lpstr>Slaids 34</vt:lpstr>
      <vt:lpstr>Slaids 35</vt:lpstr>
      <vt:lpstr>Slaids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Spēle</dc:title>
  <dc:creator>Jonathan Marshmlow</dc:creator>
  <cp:lastModifiedBy>skolotajs</cp:lastModifiedBy>
  <cp:revision>165</cp:revision>
  <dcterms:created xsi:type="dcterms:W3CDTF">2017-01-29T09:38:37Z</dcterms:created>
  <dcterms:modified xsi:type="dcterms:W3CDTF">2017-02-16T07:48:16Z</dcterms:modified>
</cp:coreProperties>
</file>