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1" r:id="rId3"/>
    <p:sldId id="266" r:id="rId4"/>
    <p:sldId id="262" r:id="rId5"/>
    <p:sldId id="263" r:id="rId6"/>
    <p:sldId id="264" r:id="rId7"/>
    <p:sldId id="265" r:id="rId8"/>
    <p:sldId id="257" r:id="rId9"/>
    <p:sldId id="258" r:id="rId10"/>
    <p:sldId id="259" r:id="rId11"/>
    <p:sldId id="267" r:id="rId12"/>
    <p:sldId id="268" r:id="rId13"/>
    <p:sldId id="260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C6FB92-94B7-4460-A5C3-032A12EE96E1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CDF845-C191-4E7A-84BB-F7A25F492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068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1.attēls. G.Dravenieces animācijas filmas «Ansis Auniņš māca gramatiku» kadrs.</a:t>
            </a:r>
          </a:p>
          <a:p>
            <a:r>
              <a:rPr lang="lv-LV" dirty="0" smtClean="0"/>
              <a:t>2.attēls. Jelgavas Valsts ģimnāzijas 8.a1 klases</a:t>
            </a:r>
            <a:r>
              <a:rPr lang="lv-LV" baseline="0" dirty="0" smtClean="0"/>
              <a:t> e-klases fragments – pārbaudes darba uzdevumi un punkti.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DF845-C191-4E7A-84BB-F7A25F492B7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10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Attēls.</a:t>
            </a:r>
            <a:r>
              <a:rPr lang="lv-LV" baseline="0" dirty="0" smtClean="0"/>
              <a:t> Fragmens no e-klases. 8.a1 klases rezultāti pārbaudes darbā par divdabja teicienu un plašāk savrupināmu vārdu grupu, kuras pamatā ir divdabis.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DF845-C191-4E7A-84BB-F7A25F492B7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632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v-LV" dirty="0" smtClean="0"/>
              <a:t>Foto: Juris Zēbergs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CDF845-C191-4E7A-84BB-F7A25F492B7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14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24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740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642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27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721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920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563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17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508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156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586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573D1-BF46-47BA-8267-48FEC612B9E0}" type="datetimeFigureOut">
              <a:rPr lang="en-US" smtClean="0"/>
              <a:t>8/16/2019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01AFC-FE78-4831-96BC-667F58F03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005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ravuks@inbox.lv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education.seattlepi.com/dynamic-vs-static-character-definitions-examples-4939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hyperlink" Target="http://urbanbushbabes.com/laurent-and-larry-bourgeois-the-latest-from-the-les-twins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0"/>
            <a:ext cx="5200650" cy="693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609600" y="3325091"/>
            <a:ext cx="2971800" cy="35052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 rotWithShape="1">
          <a:blip r:embed="rId4"/>
          <a:srcRect l="10664" t="28457" r="7595"/>
          <a:stretch/>
        </p:blipFill>
        <p:spPr bwMode="auto">
          <a:xfrm>
            <a:off x="20782" y="0"/>
            <a:ext cx="4305300" cy="22269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15527"/>
            <a:ext cx="7772400" cy="1470025"/>
          </a:xfrm>
          <a:solidFill>
            <a:srgbClr val="C00000"/>
          </a:solidFill>
        </p:spPr>
        <p:txBody>
          <a:bodyPr>
            <a:normAutofit/>
          </a:bodyPr>
          <a:lstStyle/>
          <a:p>
            <a:r>
              <a:rPr lang="lv-LV" sz="4800" b="1" dirty="0" smtClean="0">
                <a:solidFill>
                  <a:srgbClr val="FFFF00"/>
                </a:solidFill>
              </a:rPr>
              <a:t>Tēma: Divdabja teiciens</a:t>
            </a:r>
            <a:endParaRPr lang="en-US" sz="4800" b="1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201391"/>
            <a:ext cx="8534400" cy="1752600"/>
          </a:xfrm>
          <a:solidFill>
            <a:srgbClr val="C00000"/>
          </a:solidFill>
        </p:spPr>
        <p:txBody>
          <a:bodyPr>
            <a:noAutofit/>
          </a:bodyPr>
          <a:lstStyle/>
          <a:p>
            <a:r>
              <a:rPr lang="lv-LV" sz="3600" dirty="0" smtClean="0">
                <a:solidFill>
                  <a:srgbClr val="FFFF00"/>
                </a:solidFill>
              </a:rPr>
              <a:t>Mag.paed., mag.philol. Gunita Draveniece</a:t>
            </a:r>
          </a:p>
          <a:p>
            <a:r>
              <a:rPr lang="lv-LV" sz="3600" dirty="0" smtClean="0">
                <a:solidFill>
                  <a:srgbClr val="FFFF00"/>
                </a:solidFill>
              </a:rPr>
              <a:t>Jelgavas Valsts ģimnāzija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16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3200" dirty="0" smtClean="0"/>
              <a:t>5.5.3. izglītojamā izaugsmes mērījuma metodes.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/>
          </a:bodyPr>
          <a:lstStyle/>
          <a:p>
            <a:r>
              <a:rPr lang="lv-LV" dirty="0" smtClean="0"/>
              <a:t>Skolēna zināšanu un prasmju </a:t>
            </a:r>
            <a:r>
              <a:rPr lang="lv-LV" b="1" dirty="0" smtClean="0"/>
              <a:t>līmeņu apraksts</a:t>
            </a:r>
          </a:p>
          <a:p>
            <a:r>
              <a:rPr lang="lv-LV" dirty="0"/>
              <a:t>Skolēns temata apguves sākumā </a:t>
            </a:r>
            <a:r>
              <a:rPr lang="lv-LV" b="1" dirty="0"/>
              <a:t>pašvērtējot</a:t>
            </a:r>
            <a:r>
              <a:rPr lang="lv-LV" dirty="0"/>
              <a:t> konstatē, kurā apguves līmenī </a:t>
            </a:r>
            <a:r>
              <a:rPr lang="lv-LV" dirty="0" smtClean="0"/>
              <a:t>ir </a:t>
            </a:r>
          </a:p>
          <a:p>
            <a:r>
              <a:rPr lang="lv-LV" dirty="0" smtClean="0"/>
              <a:t>Stundas </a:t>
            </a:r>
            <a:r>
              <a:rPr lang="lv-LV" dirty="0"/>
              <a:t>beigās atzīmē, kurā nākamajā pakāpē ir </a:t>
            </a:r>
            <a:r>
              <a:rPr lang="lv-LV" dirty="0" smtClean="0"/>
              <a:t>nokļuvis </a:t>
            </a:r>
          </a:p>
          <a:p>
            <a:pPr lvl="0"/>
            <a:r>
              <a:rPr lang="lv-LV" dirty="0" smtClean="0"/>
              <a:t>Skolēna </a:t>
            </a:r>
            <a:r>
              <a:rPr lang="lv-LV" b="1" dirty="0" smtClean="0"/>
              <a:t>pašvērtējuma secinājumi 1 teikumā </a:t>
            </a:r>
            <a:r>
              <a:rPr lang="lv-LV" dirty="0" smtClean="0"/>
              <a:t>–jautājums, </a:t>
            </a:r>
            <a:r>
              <a:rPr lang="lv-LV" dirty="0"/>
              <a:t>kuru </a:t>
            </a:r>
            <a:r>
              <a:rPr lang="lv-LV" dirty="0" smtClean="0"/>
              <a:t>patstāvīgi </a:t>
            </a:r>
            <a:r>
              <a:rPr lang="lv-LV" dirty="0"/>
              <a:t>vai konsultācijā iemācīsies, lai sasniegtu augstāku </a:t>
            </a:r>
            <a:r>
              <a:rPr lang="lv-LV" dirty="0" smtClean="0"/>
              <a:t>līmeni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85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Secinājumi: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v-LV" dirty="0" smtClean="0"/>
              <a:t>Mācību process skolēnam ir interesants</a:t>
            </a:r>
          </a:p>
          <a:p>
            <a:r>
              <a:rPr lang="lv-LV" dirty="0" smtClean="0"/>
              <a:t>Grūtības sagādā akcents uz pašvadītu mācīšanos</a:t>
            </a:r>
          </a:p>
          <a:p>
            <a:r>
              <a:rPr lang="lv-LV" dirty="0" smtClean="0"/>
              <a:t>Pārbaudes darba rezultāti neatbilsts cerētajam (par zemu; skat.nākamo slīdu), tāpēc ka mainījusies mācību pieeja – skolotājs nemāca, bet vada skolēna mācīšanos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70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Pārbaudes darba rezultāti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1371600" y="1814946"/>
            <a:ext cx="6066155" cy="3688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2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Pielikumā: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038600" cy="2286000"/>
          </a:xfrm>
        </p:spPr>
        <p:txBody>
          <a:bodyPr/>
          <a:lstStyle/>
          <a:p>
            <a:r>
              <a:rPr lang="lv-LV" dirty="0" smtClean="0"/>
              <a:t>Stundas plāns</a:t>
            </a:r>
          </a:p>
          <a:p>
            <a:r>
              <a:rPr lang="lv-LV" dirty="0" smtClean="0"/>
              <a:t>Stundā izmantojamā prezentācija</a:t>
            </a:r>
          </a:p>
          <a:p>
            <a:r>
              <a:rPr lang="lv-LV" dirty="0" smtClean="0"/>
              <a:t>Skolēna darba lapa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3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Paldies par uzmanību!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38600"/>
            <a:ext cx="5181600" cy="20875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lv-LV" dirty="0" smtClean="0"/>
              <a:t>Ar jautājumiem varat vērsties:</a:t>
            </a:r>
          </a:p>
          <a:p>
            <a:pPr marL="0" indent="0">
              <a:buNone/>
            </a:pPr>
            <a:r>
              <a:rPr lang="lv-LV" dirty="0" smtClean="0"/>
              <a:t>Gunita Draveniece</a:t>
            </a:r>
          </a:p>
          <a:p>
            <a:pPr marL="0" indent="0">
              <a:buNone/>
            </a:pPr>
            <a:r>
              <a:rPr lang="lv-LV" dirty="0" smtClean="0">
                <a:hlinkClick r:id="rId3"/>
              </a:rPr>
              <a:t>ravuks@inbox.lv</a:t>
            </a:r>
            <a:r>
              <a:rPr lang="lv-LV" dirty="0" smtClean="0"/>
              <a:t> </a:t>
            </a:r>
          </a:p>
          <a:p>
            <a:pPr marL="0" indent="0">
              <a:buNone/>
            </a:pPr>
            <a:r>
              <a:rPr lang="lv-LV" dirty="0" smtClean="0"/>
              <a:t>t.29443732</a:t>
            </a:r>
            <a:endParaRPr lang="en-US" dirty="0"/>
          </a:p>
        </p:txBody>
      </p:sp>
      <p:pic>
        <p:nvPicPr>
          <p:cNvPr id="5122" name="Picture 2" descr="C:\Users\Gunita\Desktop\esss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3" b="48348"/>
          <a:stretch/>
        </p:blipFill>
        <p:spPr bwMode="auto">
          <a:xfrm>
            <a:off x="5105400" y="1468583"/>
            <a:ext cx="3505200" cy="2535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176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Tēmas apguves gaita 8.klasē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95600"/>
          </a:xfrm>
        </p:spPr>
        <p:txBody>
          <a:bodyPr/>
          <a:lstStyle/>
          <a:p>
            <a:r>
              <a:rPr lang="lv-LV" dirty="0" smtClean="0"/>
              <a:t>Ievadstunda (atklātā stunda 22.03.2019.)</a:t>
            </a:r>
          </a:p>
          <a:p>
            <a:r>
              <a:rPr lang="lv-LV" dirty="0" smtClean="0"/>
              <a:t>10 stundas ar daudzveidīgiem grupu un individuāliem uzdevumiem</a:t>
            </a:r>
          </a:p>
          <a:p>
            <a:r>
              <a:rPr lang="lv-LV" dirty="0" smtClean="0"/>
              <a:t>1 stunda – pārbaudes darbs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4038600"/>
            <a:ext cx="3200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/>
          <p:nvPr/>
        </p:nvPicPr>
        <p:blipFill rotWithShape="1">
          <a:blip r:embed="rId4"/>
          <a:srcRect l="10664" t="28457" r="7595"/>
          <a:stretch/>
        </p:blipFill>
        <p:spPr bwMode="auto">
          <a:xfrm>
            <a:off x="4220441" y="4284691"/>
            <a:ext cx="4305300" cy="22269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08807" y="3915359"/>
            <a:ext cx="27910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v-LV" dirty="0" smtClean="0"/>
              <a:t>Pārbaudes darba uzdevumi: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46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Atklātās stundas pieturas punkti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29200" cy="4525963"/>
          </a:xfrm>
        </p:spPr>
        <p:txBody>
          <a:bodyPr>
            <a:normAutofit fontScale="92500" lnSpcReduction="10000"/>
          </a:bodyPr>
          <a:lstStyle/>
          <a:p>
            <a:r>
              <a:rPr lang="lv-LV" dirty="0" smtClean="0"/>
              <a:t>Ieinteresēšana</a:t>
            </a:r>
          </a:p>
          <a:p>
            <a:r>
              <a:rPr lang="lv-LV" dirty="0" smtClean="0"/>
              <a:t>Diskusija par sasniedzamo rezultātu un pašvērtējums</a:t>
            </a:r>
          </a:p>
          <a:p>
            <a:r>
              <a:rPr lang="lv-LV" dirty="0" smtClean="0"/>
              <a:t>Darbs ar tekstu</a:t>
            </a:r>
          </a:p>
          <a:p>
            <a:r>
              <a:rPr lang="lv-LV" dirty="0" smtClean="0"/>
              <a:t>Mācību filma</a:t>
            </a:r>
          </a:p>
          <a:p>
            <a:r>
              <a:rPr lang="lv-LV" dirty="0" smtClean="0"/>
              <a:t>Pašvērtējums</a:t>
            </a:r>
          </a:p>
          <a:p>
            <a:r>
              <a:rPr lang="lv-LV" dirty="0" smtClean="0"/>
              <a:t>Atgādnes izveide</a:t>
            </a:r>
          </a:p>
          <a:p>
            <a:r>
              <a:rPr lang="lv-LV" dirty="0" smtClean="0"/>
              <a:t>Radošais uzdevums</a:t>
            </a:r>
          </a:p>
          <a:p>
            <a:r>
              <a:rPr lang="lv-LV" dirty="0" smtClean="0"/>
              <a:t>Pašvērtējums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410200" y="3048000"/>
            <a:ext cx="35052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v-LV" smtClean="0"/>
              <a:t>Vai šajā teikumā divdabja teiciens atdalīts atbilstoši atgādnei?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759036" y="4953000"/>
            <a:ext cx="4267200" cy="1477328"/>
          </a:xfrm>
          <a:prstGeom prst="rect">
            <a:avLst/>
          </a:prstGeom>
          <a:solidFill>
            <a:srgbClr val="C0000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lv-LV" sz="2400" dirty="0">
                <a:solidFill>
                  <a:srgbClr val="FFFF00"/>
                </a:solidFill>
              </a:rPr>
              <a:t>Lielupē </a:t>
            </a:r>
            <a:r>
              <a:rPr lang="lv-LV" sz="2400" dirty="0" smtClean="0">
                <a:solidFill>
                  <a:srgbClr val="FFFF00"/>
                </a:solidFill>
              </a:rPr>
              <a:t>peldošs, </a:t>
            </a:r>
            <a:r>
              <a:rPr lang="lv-LV" sz="2400" dirty="0">
                <a:solidFill>
                  <a:srgbClr val="FFFF00"/>
                </a:solidFill>
              </a:rPr>
              <a:t>puisis pēc laiciņa izkāpa upes pretējā krastā.</a:t>
            </a:r>
            <a:endParaRPr lang="en-US" sz="2400" dirty="0">
              <a:solidFill>
                <a:srgbClr val="FFFF00"/>
              </a:solidFill>
            </a:endParaRPr>
          </a:p>
          <a:p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>
            <a:off x="6892636" y="4267200"/>
            <a:ext cx="498764" cy="5334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50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957" y="365126"/>
            <a:ext cx="871493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lv-LV" dirty="0" smtClean="0"/>
              <a:t>Atgādne (plakāts) par divdabja teicienu</a:t>
            </a:r>
            <a:endParaRPr lang="lv-LV" dirty="0"/>
          </a:p>
        </p:txBody>
      </p:sp>
      <p:sp>
        <p:nvSpPr>
          <p:cNvPr id="5" name="Isosceles Triangle 4"/>
          <p:cNvSpPr/>
          <p:nvPr/>
        </p:nvSpPr>
        <p:spPr>
          <a:xfrm>
            <a:off x="1206091" y="1448854"/>
            <a:ext cx="5159326" cy="5047737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" name="TextBox 5"/>
          <p:cNvSpPr txBox="1"/>
          <p:nvPr/>
        </p:nvSpPr>
        <p:spPr>
          <a:xfrm>
            <a:off x="2954351" y="2924317"/>
            <a:ext cx="235596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dirty="0" smtClean="0"/>
              <a:t>              -</a:t>
            </a:r>
            <a:r>
              <a:rPr lang="lv-LV" sz="2400" dirty="0" err="1" smtClean="0"/>
              <a:t>ot</a:t>
            </a:r>
            <a:endParaRPr lang="lv-LV" sz="2400" dirty="0" smtClean="0"/>
          </a:p>
          <a:p>
            <a:r>
              <a:rPr lang="lv-LV" sz="2400" dirty="0" smtClean="0"/>
              <a:t>            -</a:t>
            </a:r>
            <a:r>
              <a:rPr lang="lv-LV" sz="2400" dirty="0" err="1" smtClean="0"/>
              <a:t>oties</a:t>
            </a:r>
            <a:endParaRPr lang="lv-LV" sz="2400" dirty="0" smtClean="0"/>
          </a:p>
          <a:p>
            <a:r>
              <a:rPr lang="lv-LV" sz="2400" dirty="0" smtClean="0"/>
              <a:t>-</a:t>
            </a:r>
            <a:r>
              <a:rPr lang="lv-LV" sz="2400" dirty="0" err="1" smtClean="0"/>
              <a:t>is</a:t>
            </a:r>
            <a:r>
              <a:rPr lang="lv-LV" sz="2400" dirty="0" smtClean="0"/>
              <a:t>, -</a:t>
            </a:r>
            <a:r>
              <a:rPr lang="lv-LV" sz="2400" dirty="0" err="1" smtClean="0"/>
              <a:t>usi</a:t>
            </a:r>
            <a:r>
              <a:rPr lang="lv-LV" sz="2400" dirty="0" smtClean="0"/>
              <a:t>, -ies, -</a:t>
            </a:r>
            <a:r>
              <a:rPr lang="lv-LV" sz="2400" dirty="0" err="1" smtClean="0"/>
              <a:t>usies</a:t>
            </a:r>
            <a:r>
              <a:rPr lang="lv-LV" sz="2400" dirty="0" smtClean="0"/>
              <a:t>,</a:t>
            </a:r>
          </a:p>
          <a:p>
            <a:r>
              <a:rPr lang="lv-LV" sz="2400" dirty="0" smtClean="0"/>
              <a:t>            -</a:t>
            </a:r>
            <a:r>
              <a:rPr lang="lv-LV" sz="2400" dirty="0" err="1" smtClean="0"/>
              <a:t>ts</a:t>
            </a:r>
            <a:r>
              <a:rPr lang="lv-LV" sz="2400" dirty="0" smtClean="0"/>
              <a:t>, -</a:t>
            </a:r>
            <a:r>
              <a:rPr lang="lv-LV" sz="2400" dirty="0" err="1" smtClean="0"/>
              <a:t>ta</a:t>
            </a:r>
            <a:endParaRPr lang="lv-LV" sz="2400" dirty="0" smtClean="0"/>
          </a:p>
          <a:p>
            <a:r>
              <a:rPr lang="lv-LV" sz="2400" dirty="0" smtClean="0"/>
              <a:t>   -dams, - dama,          -damies, -damās</a:t>
            </a:r>
            <a:endParaRPr lang="lv-LV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1529862" y="5598943"/>
            <a:ext cx="38826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400" b="1" dirty="0" smtClean="0"/>
              <a:t>+ viens vai vairāki teikuma palīglocekļi</a:t>
            </a:r>
            <a:endParaRPr lang="lv-LV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623561" y="2208629"/>
            <a:ext cx="17672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dirty="0" smtClean="0"/>
              <a:t>Teikuma priekšmets</a:t>
            </a:r>
            <a:endParaRPr lang="lv-LV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6952957" y="3316867"/>
            <a:ext cx="1466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dirty="0" smtClean="0"/>
              <a:t>Izteicējs</a:t>
            </a:r>
            <a:endParaRPr lang="lv-LV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6172200" y="4675613"/>
            <a:ext cx="20996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dirty="0" smtClean="0"/>
              <a:t>Pakārtojuma </a:t>
            </a:r>
          </a:p>
          <a:p>
            <a:r>
              <a:rPr lang="lv-LV" sz="2800" dirty="0" smtClean="0"/>
              <a:t>vārdi (</a:t>
            </a:r>
            <a:r>
              <a:rPr lang="lv-LV" sz="2800" dirty="0" smtClean="0">
                <a:solidFill>
                  <a:srgbClr val="002060"/>
                </a:solidFill>
              </a:rPr>
              <a:t>kad, kas, kura, lai, ka </a:t>
            </a:r>
            <a:r>
              <a:rPr lang="lv-LV" sz="2800" dirty="0" smtClean="0"/>
              <a:t>….)</a:t>
            </a:r>
            <a:endParaRPr lang="lv-LV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26377" y="1590205"/>
            <a:ext cx="26535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dirty="0" smtClean="0"/>
              <a:t>Tētis</a:t>
            </a:r>
            <a:r>
              <a:rPr lang="lv-LV" sz="2800" dirty="0" smtClean="0">
                <a:solidFill>
                  <a:srgbClr val="C00000"/>
                </a:solidFill>
              </a:rPr>
              <a:t>, cepdams reņģītes, </a:t>
            </a:r>
            <a:r>
              <a:rPr lang="lv-LV" sz="2800" dirty="0" smtClean="0"/>
              <a:t>skatās spēli.</a:t>
            </a:r>
            <a:endParaRPr lang="lv-LV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6378" y="3017948"/>
            <a:ext cx="2009922" cy="52322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lv-LV" dirty="0" err="1" smtClean="0">
                <a:solidFill>
                  <a:schemeClr val="bg1"/>
                </a:solidFill>
              </a:rPr>
              <a:t>kkkkk</a:t>
            </a:r>
            <a:r>
              <a:rPr lang="lv-LV" dirty="0"/>
              <a:t> </a:t>
            </a:r>
            <a:r>
              <a:rPr lang="lv-LV" sz="2800" b="1" dirty="0" smtClean="0"/>
              <a:t>,            ,</a:t>
            </a:r>
            <a:r>
              <a:rPr lang="lv-LV" dirty="0" smtClean="0"/>
              <a:t>  </a:t>
            </a:r>
            <a:endParaRPr lang="lv-LV" dirty="0"/>
          </a:p>
        </p:txBody>
      </p:sp>
      <p:sp>
        <p:nvSpPr>
          <p:cNvPr id="14" name="Isosceles Triangle 13"/>
          <p:cNvSpPr/>
          <p:nvPr/>
        </p:nvSpPr>
        <p:spPr>
          <a:xfrm>
            <a:off x="886264" y="2965787"/>
            <a:ext cx="611945" cy="523220"/>
          </a:xfrm>
          <a:prstGeom prst="triangle">
            <a:avLst/>
          </a:prstGeom>
          <a:noFill/>
          <a:ln w="5715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5" name="TextBox 14"/>
          <p:cNvSpPr txBox="1"/>
          <p:nvPr/>
        </p:nvSpPr>
        <p:spPr>
          <a:xfrm>
            <a:off x="1941342" y="3024013"/>
            <a:ext cx="189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3600" b="1" dirty="0" smtClean="0"/>
              <a:t>.</a:t>
            </a:r>
            <a:endParaRPr lang="lv-LV" sz="3600" b="1" dirty="0"/>
          </a:p>
        </p:txBody>
      </p:sp>
      <p:sp>
        <p:nvSpPr>
          <p:cNvPr id="16" name="TextBox 15"/>
          <p:cNvSpPr txBox="1"/>
          <p:nvPr/>
        </p:nvSpPr>
        <p:spPr>
          <a:xfrm rot="1846269">
            <a:off x="7691194" y="2366343"/>
            <a:ext cx="1730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2800" b="1" dirty="0" smtClean="0">
                <a:solidFill>
                  <a:schemeClr val="accent2">
                    <a:lumMod val="75000"/>
                  </a:schemeClr>
                </a:solidFill>
              </a:rPr>
              <a:t>neietilpst</a:t>
            </a:r>
            <a:endParaRPr lang="lv-LV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6972863" y="2363804"/>
            <a:ext cx="854612" cy="41932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6972300" y="2361029"/>
            <a:ext cx="854612" cy="41932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7459395" y="2609224"/>
            <a:ext cx="633045" cy="77588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>
            <a:off x="8229600" y="3104430"/>
            <a:ext cx="379826" cy="2248535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5066271" y="2361029"/>
            <a:ext cx="488092" cy="60475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347430" y="3367964"/>
            <a:ext cx="488092" cy="604759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>
            <a:stCxn id="3" idx="1"/>
            <a:endCxn id="3" idx="5"/>
          </p:cNvCxnSpPr>
          <p:nvPr/>
        </p:nvCxnSpPr>
        <p:spPr>
          <a:xfrm>
            <a:off x="5137750" y="2449594"/>
            <a:ext cx="345134" cy="427629"/>
          </a:xfrm>
          <a:prstGeom prst="line">
            <a:avLst/>
          </a:prstGeom>
          <a:ln w="3810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3" idx="7"/>
            <a:endCxn id="3" idx="3"/>
          </p:cNvCxnSpPr>
          <p:nvPr/>
        </p:nvCxnSpPr>
        <p:spPr>
          <a:xfrm flipH="1">
            <a:off x="5137750" y="2449594"/>
            <a:ext cx="345134" cy="427629"/>
          </a:xfrm>
          <a:prstGeom prst="line">
            <a:avLst/>
          </a:prstGeom>
          <a:ln w="38100"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60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446357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lv-LV" b="1" dirty="0" smtClean="0"/>
              <a:t>DL 5.uzdevums. </a:t>
            </a:r>
            <a:r>
              <a:rPr lang="lv-LV" dirty="0" smtClean="0"/>
              <a:t>Saceri drošības instrukciju peldētājiem, dejotājiem vai kalnā kāpējiem!</a:t>
            </a:r>
            <a:endParaRPr lang="lv-LV" dirty="0"/>
          </a:p>
        </p:txBody>
      </p:sp>
      <p:pic>
        <p:nvPicPr>
          <p:cNvPr id="1026" name="Picture 2" descr="Image result for dynamic phot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24711"/>
            <a:ext cx="2521744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Related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744" y="2724711"/>
            <a:ext cx="2724609" cy="3362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6353" y="2724711"/>
            <a:ext cx="3897647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80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Kādas stundas radošais uzdevums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219200"/>
            <a:ext cx="6858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8600" y="6172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neveiksme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65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Kādas stundas radošais uzdevums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61722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dirty="0" smtClean="0"/>
              <a:t>veiksme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32"/>
          <a:stretch/>
        </p:blipFill>
        <p:spPr bwMode="auto">
          <a:xfrm>
            <a:off x="1981200" y="1230868"/>
            <a:ext cx="5508483" cy="538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102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3200" dirty="0" smtClean="0"/>
              <a:t>5.5.1. sasniedzamie rezultāti un izglītojamo iegūstamās zināšanas un prasmes.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24200"/>
          </a:xfrm>
        </p:spPr>
        <p:txBody>
          <a:bodyPr>
            <a:normAutofit/>
          </a:bodyPr>
          <a:lstStyle/>
          <a:p>
            <a:r>
              <a:rPr lang="lv-LV" b="1" dirty="0" smtClean="0"/>
              <a:t>SR</a:t>
            </a:r>
            <a:r>
              <a:rPr lang="lv-LV" dirty="0" smtClean="0"/>
              <a:t> skolēnam - tekstā </a:t>
            </a:r>
            <a:r>
              <a:rPr lang="lv-LV" dirty="0"/>
              <a:t>atpazīst un atdala ar pieturzīmēm divdabja teicienu. Lieto to paša radītos teikumos, izmantojot stundā izveidoto atgādni</a:t>
            </a:r>
            <a:r>
              <a:rPr lang="lv-LV" dirty="0" smtClean="0"/>
              <a:t>.</a:t>
            </a:r>
          </a:p>
          <a:p>
            <a:r>
              <a:rPr lang="lv-LV" dirty="0" smtClean="0"/>
              <a:t>Skolēna zināšanu </a:t>
            </a:r>
            <a:r>
              <a:rPr lang="lv-LV" b="1" dirty="0" smtClean="0"/>
              <a:t>līmeņu apraksts</a:t>
            </a:r>
            <a:r>
              <a:rPr lang="lv-LV" dirty="0" smtClean="0"/>
              <a:t>: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235027"/>
              </p:ext>
            </p:extLst>
          </p:nvPr>
        </p:nvGraphicFramePr>
        <p:xfrm>
          <a:off x="1371600" y="4876800"/>
          <a:ext cx="5789930" cy="1226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28700"/>
                <a:gridCol w="1143000"/>
                <a:gridCol w="2000250"/>
                <a:gridCol w="1617980"/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000" dirty="0">
                          <a:effectLst/>
                        </a:rPr>
                        <a:t>1.līmenis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000">
                          <a:effectLst/>
                        </a:rPr>
                        <a:t>2.līmenis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000">
                          <a:effectLst/>
                        </a:rPr>
                        <a:t>3.līmenis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000">
                          <a:effectLst/>
                        </a:rPr>
                        <a:t>4.līmenis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000">
                          <a:effectLst/>
                        </a:rPr>
                        <a:t>Zinu, ka ir tādi divdabja teicieni. Mazliet atceros darbības vārdu divdabju formas.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000" dirty="0">
                          <a:effectLst/>
                        </a:rPr>
                        <a:t>Tekstā ar ptz ierau-gu divdabja teicie-nus. Zinu divdabju izskaņas tiem div-dabjiem, kas veido divdabja teicienu.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000" dirty="0">
                          <a:effectLst/>
                        </a:rPr>
                        <a:t>Vienkāršos teikumos atrodu un ar komatiem atdalu divdabja teicienus. Pats varu sacerēt teikumus ar divdabja teicieniem. Protu citam paskaidrot par divd.teicieniem savos teikumos.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lv-LV" sz="1000" dirty="0">
                          <a:effectLst/>
                        </a:rPr>
                        <a:t>Saliktā teikumā atrodu un atdalu, veiksmīgi lietoju divd.teicienus jaunrades uzdevumos, piemēram, tek-stā varu ievietot piemērotus divdabja teicienus.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26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v-LV" sz="3200" dirty="0" smtClean="0"/>
              <a:t>5.5.2. metodes un pieejas.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lv-LV" dirty="0"/>
              <a:t>I</a:t>
            </a:r>
            <a:r>
              <a:rPr lang="lv-LV" dirty="0" smtClean="0"/>
              <a:t>epriekšējo </a:t>
            </a:r>
            <a:r>
              <a:rPr lang="lv-LV" dirty="0"/>
              <a:t>zināšanu </a:t>
            </a:r>
            <a:r>
              <a:rPr lang="lv-LV" dirty="0" smtClean="0"/>
              <a:t>aktualizācija </a:t>
            </a:r>
            <a:r>
              <a:rPr lang="lv-LV" dirty="0"/>
              <a:t>– reproduktīvā un deskriptīvā metode (trīs idejas par divdabja teicienu</a:t>
            </a:r>
            <a:r>
              <a:rPr lang="lv-LV" dirty="0" smtClean="0"/>
              <a:t>)</a:t>
            </a:r>
          </a:p>
          <a:p>
            <a:r>
              <a:rPr lang="lv-LV" dirty="0" smtClean="0"/>
              <a:t>Darbs </a:t>
            </a:r>
            <a:r>
              <a:rPr lang="lv-LV" dirty="0"/>
              <a:t>ar tekstu (ptz likšana teikumos</a:t>
            </a:r>
            <a:r>
              <a:rPr lang="lv-LV" dirty="0" smtClean="0"/>
              <a:t>) </a:t>
            </a:r>
          </a:p>
          <a:p>
            <a:r>
              <a:rPr lang="lv-LV" dirty="0" smtClean="0"/>
              <a:t>Salīdzināšana </a:t>
            </a:r>
            <a:r>
              <a:rPr lang="lv-LV" dirty="0"/>
              <a:t>(teksts un filma</a:t>
            </a:r>
            <a:r>
              <a:rPr lang="lv-LV" dirty="0" smtClean="0"/>
              <a:t>)</a:t>
            </a:r>
            <a:endParaRPr lang="en-US" dirty="0"/>
          </a:p>
          <a:p>
            <a:r>
              <a:rPr lang="lv-LV" dirty="0"/>
              <a:t>Zināšanu </a:t>
            </a:r>
            <a:r>
              <a:rPr lang="lv-LV" dirty="0" smtClean="0"/>
              <a:t>radīšana </a:t>
            </a:r>
            <a:r>
              <a:rPr lang="lv-LV" dirty="0"/>
              <a:t>– vizualizācija </a:t>
            </a:r>
            <a:r>
              <a:rPr lang="lv-LV" dirty="0" smtClean="0"/>
              <a:t>(atgādne/plakāts)</a:t>
            </a:r>
            <a:endParaRPr lang="en-US" dirty="0"/>
          </a:p>
          <a:p>
            <a:r>
              <a:rPr lang="lv-LV" dirty="0"/>
              <a:t>Zināšanu </a:t>
            </a:r>
            <a:r>
              <a:rPr lang="lv-LV" dirty="0" smtClean="0"/>
              <a:t>lietojums </a:t>
            </a:r>
            <a:r>
              <a:rPr lang="lv-LV" dirty="0"/>
              <a:t>– jaunrade un sadarbības metodes </a:t>
            </a:r>
            <a:r>
              <a:rPr lang="lv-LV" dirty="0" smtClean="0"/>
              <a:t>(DL 5.uzdevums; skat.pielikumā) 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23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121</TotalTime>
  <Words>537</Words>
  <Application>Microsoft Office PowerPoint</Application>
  <PresentationFormat>On-screen Show (4:3)</PresentationFormat>
  <Paragraphs>82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Tēma: Divdabja teiciens</vt:lpstr>
      <vt:lpstr>Tēmas apguves gaita 8.klasē</vt:lpstr>
      <vt:lpstr>Atklātās stundas pieturas punkti</vt:lpstr>
      <vt:lpstr>Atgādne (plakāts) par divdabja teicienu</vt:lpstr>
      <vt:lpstr>DL 5.uzdevums. Saceri drošības instrukciju peldētājiem, dejotājiem vai kalnā kāpējiem!</vt:lpstr>
      <vt:lpstr>Kādas stundas radošais uzdevums</vt:lpstr>
      <vt:lpstr>Kādas stundas radošais uzdevums</vt:lpstr>
      <vt:lpstr>5.5.1. sasniedzamie rezultāti un izglītojamo iegūstamās zināšanas un prasmes.</vt:lpstr>
      <vt:lpstr>5.5.2. metodes un pieejas.</vt:lpstr>
      <vt:lpstr>5.5.3. izglītojamā izaugsmes mērījuma metodes.</vt:lpstr>
      <vt:lpstr>Secinājumi:</vt:lpstr>
      <vt:lpstr>Pārbaudes darba rezultāti</vt:lpstr>
      <vt:lpstr>Pielikumā:</vt:lpstr>
      <vt:lpstr>Paldies par uzmanību!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Gunita</dc:creator>
  <cp:lastModifiedBy>Skaidrīte Bukbārde</cp:lastModifiedBy>
  <cp:revision>14</cp:revision>
  <dcterms:created xsi:type="dcterms:W3CDTF">2019-05-03T18:41:11Z</dcterms:created>
  <dcterms:modified xsi:type="dcterms:W3CDTF">2019-08-16T07:47:02Z</dcterms:modified>
</cp:coreProperties>
</file>