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2" r:id="rId4"/>
    <p:sldId id="261" r:id="rId5"/>
    <p:sldId id="257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4599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1438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6639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9741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0738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0796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397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4189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795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432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8817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17177-5BCC-47FB-8D72-B72D1735133F}" type="datetimeFigureOut">
              <a:rPr lang="lv-LV" smtClean="0"/>
              <a:t>16.08.2019.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39F2-66CB-4EC2-8D7C-8C300E5B5E8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810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shutterstock.com/video/clip-4971278-teenager-boy-swimming-riv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education.seattlepi.com/dynamic-vs-static-character-definitions-examples-4939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urbanbushbabes.com/laurent-and-larry-bourgeois-the-latest-from-the-les-twins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Kas šajā teikumā ir tāds īpašs?</a:t>
            </a:r>
            <a:endParaRPr lang="lv-LV" dirty="0"/>
          </a:p>
        </p:txBody>
      </p:sp>
      <p:sp>
        <p:nvSpPr>
          <p:cNvPr id="5" name="Isosceles Triangle 4"/>
          <p:cNvSpPr/>
          <p:nvPr/>
        </p:nvSpPr>
        <p:spPr>
          <a:xfrm>
            <a:off x="8231660" y="422061"/>
            <a:ext cx="3122140" cy="2537254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7756" y="1690688"/>
            <a:ext cx="45326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4400" dirty="0">
                <a:solidFill>
                  <a:srgbClr val="002060"/>
                </a:solidFill>
              </a:rPr>
              <a:t>Sagaidījis pavasari, </a:t>
            </a:r>
            <a:r>
              <a:rPr lang="lv-LV" sz="4400" dirty="0"/>
              <a:t>Anša tētis</a:t>
            </a:r>
            <a:r>
              <a:rPr lang="lv-LV" sz="4400" dirty="0">
                <a:solidFill>
                  <a:srgbClr val="002060"/>
                </a:solidFill>
              </a:rPr>
              <a:t>, plati smaidīdams, </a:t>
            </a:r>
            <a:r>
              <a:rPr lang="lv-LV" sz="4400" dirty="0"/>
              <a:t>ģimenei paziņoja, ka šķirsies no garās bārdas.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020232" y="4306529"/>
            <a:ext cx="4144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400" dirty="0" smtClean="0"/>
              <a:t>Jā, tajā ir divi divdabja teicieni!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7265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/>
              <a:t>DIVDABJA    TEICIENS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 smtClean="0"/>
              <a:t>22.03.2019.</a:t>
            </a:r>
          </a:p>
          <a:p>
            <a:r>
              <a:rPr lang="lv-LV" dirty="0" smtClean="0"/>
              <a:t>8.a1 klasei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65132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Sasniedzamais rezultāts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59806"/>
            <a:ext cx="7642123" cy="3321562"/>
          </a:xfrm>
        </p:spPr>
        <p:txBody>
          <a:bodyPr>
            <a:normAutofit/>
          </a:bodyPr>
          <a:lstStyle/>
          <a:p>
            <a:r>
              <a:rPr lang="lv-LV" sz="4400" dirty="0" smtClean="0"/>
              <a:t>Skolēns pazīst un atdala ar pieturzīmēm,  pareizi lieto divdabja teicienu, izmantojot paša radītu atgādni.</a:t>
            </a:r>
            <a:endParaRPr lang="en-US" sz="4400" dirty="0"/>
          </a:p>
        </p:txBody>
      </p:sp>
      <p:sp>
        <p:nvSpPr>
          <p:cNvPr id="8" name="Right Arrow 7"/>
          <p:cNvSpPr/>
          <p:nvPr/>
        </p:nvSpPr>
        <p:spPr>
          <a:xfrm rot="5400000">
            <a:off x="3338490" y="1435949"/>
            <a:ext cx="762517" cy="937585"/>
          </a:xfrm>
          <a:prstGeom prst="rightArrow">
            <a:avLst>
              <a:gd name="adj1" fmla="val 5563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8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064" y="365125"/>
            <a:ext cx="10923373" cy="1325563"/>
          </a:xfrm>
        </p:spPr>
        <p:txBody>
          <a:bodyPr/>
          <a:lstStyle/>
          <a:p>
            <a:r>
              <a:rPr lang="lv-LV" dirty="0" smtClean="0"/>
              <a:t>Kādam jābūt plakātam par divdabja teicienu?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lv-LV" sz="4400" dirty="0" smtClean="0"/>
              <a:t>ar grafiskām zīmēm</a:t>
            </a:r>
          </a:p>
          <a:p>
            <a:r>
              <a:rPr lang="lv-LV" sz="4400" dirty="0" smtClean="0"/>
              <a:t>ar divdabju morfēmām (izskaņām)</a:t>
            </a:r>
          </a:p>
          <a:p>
            <a:r>
              <a:rPr lang="lv-LV" sz="4400" dirty="0" smtClean="0"/>
              <a:t>ar īsām frāzēm</a:t>
            </a:r>
          </a:p>
          <a:p>
            <a:r>
              <a:rPr lang="lv-LV" sz="4400" dirty="0" smtClean="0"/>
              <a:t>bez svītrojumiem</a:t>
            </a:r>
          </a:p>
          <a:p>
            <a:r>
              <a:rPr lang="lv-LV" sz="4400" dirty="0" smtClean="0"/>
              <a:t>glītā rokrakstā</a:t>
            </a:r>
          </a:p>
          <a:p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lv-LV" sz="4400" dirty="0" smtClean="0"/>
              <a:t>pārskatāmam</a:t>
            </a:r>
          </a:p>
          <a:p>
            <a:r>
              <a:rPr lang="lv-LV" sz="4400" dirty="0" smtClean="0"/>
              <a:t>saprotamam</a:t>
            </a:r>
          </a:p>
          <a:p>
            <a:r>
              <a:rPr lang="lv-LV" sz="4400" dirty="0" smtClean="0"/>
              <a:t>precīzam</a:t>
            </a:r>
          </a:p>
          <a:p>
            <a:r>
              <a:rPr lang="lv-LV" sz="4400" dirty="0" smtClean="0"/>
              <a:t>informatīvam</a:t>
            </a:r>
          </a:p>
          <a:p>
            <a:r>
              <a:rPr lang="lv-LV" sz="4400" dirty="0" smtClean="0"/>
              <a:t>skaistam (tīkamam)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8247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09" y="365125"/>
            <a:ext cx="11619914" cy="1325563"/>
          </a:xfrm>
        </p:spPr>
        <p:txBody>
          <a:bodyPr/>
          <a:lstStyle/>
          <a:p>
            <a:pPr algn="ctr"/>
            <a:r>
              <a:rPr lang="lv-LV" dirty="0" smtClean="0"/>
              <a:t>Atgādne (plakāts) par divdabja teicienu</a:t>
            </a:r>
            <a:endParaRPr lang="lv-LV" dirty="0"/>
          </a:p>
        </p:txBody>
      </p:sp>
      <p:sp>
        <p:nvSpPr>
          <p:cNvPr id="5" name="Isosceles Triangle 4"/>
          <p:cNvSpPr/>
          <p:nvPr/>
        </p:nvSpPr>
        <p:spPr>
          <a:xfrm>
            <a:off x="1083213" y="1464970"/>
            <a:ext cx="6879101" cy="5047737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extBox 5"/>
          <p:cNvSpPr txBox="1"/>
          <p:nvPr/>
        </p:nvSpPr>
        <p:spPr>
          <a:xfrm>
            <a:off x="3404381" y="2692059"/>
            <a:ext cx="2736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/>
              <a:t>              -</a:t>
            </a:r>
            <a:r>
              <a:rPr lang="lv-LV" sz="2400" dirty="0" err="1" smtClean="0"/>
              <a:t>ot</a:t>
            </a:r>
            <a:endParaRPr lang="lv-LV" sz="2400" dirty="0" smtClean="0"/>
          </a:p>
          <a:p>
            <a:r>
              <a:rPr lang="lv-LV" sz="2400" dirty="0" smtClean="0"/>
              <a:t>            -</a:t>
            </a:r>
            <a:r>
              <a:rPr lang="lv-LV" sz="2400" dirty="0" err="1" smtClean="0"/>
              <a:t>oties</a:t>
            </a:r>
            <a:endParaRPr lang="lv-LV" sz="2400" dirty="0" smtClean="0"/>
          </a:p>
          <a:p>
            <a:r>
              <a:rPr lang="lv-LV" sz="2400" dirty="0" smtClean="0"/>
              <a:t>-</a:t>
            </a:r>
            <a:r>
              <a:rPr lang="lv-LV" sz="2400" dirty="0" err="1" smtClean="0"/>
              <a:t>is</a:t>
            </a:r>
            <a:r>
              <a:rPr lang="lv-LV" sz="2400" dirty="0" smtClean="0"/>
              <a:t>, -</a:t>
            </a:r>
            <a:r>
              <a:rPr lang="lv-LV" sz="2400" dirty="0" err="1" smtClean="0"/>
              <a:t>usi</a:t>
            </a:r>
            <a:r>
              <a:rPr lang="lv-LV" sz="2400" dirty="0" smtClean="0"/>
              <a:t>, -ies, -</a:t>
            </a:r>
            <a:r>
              <a:rPr lang="lv-LV" sz="2400" dirty="0" err="1" smtClean="0"/>
              <a:t>usies</a:t>
            </a:r>
            <a:r>
              <a:rPr lang="lv-LV" sz="2400" dirty="0" smtClean="0"/>
              <a:t>,</a:t>
            </a:r>
          </a:p>
          <a:p>
            <a:r>
              <a:rPr lang="lv-LV" sz="2400" dirty="0" smtClean="0"/>
              <a:t>            -</a:t>
            </a:r>
            <a:r>
              <a:rPr lang="lv-LV" sz="2400" dirty="0" err="1" smtClean="0"/>
              <a:t>ts</a:t>
            </a:r>
            <a:r>
              <a:rPr lang="lv-LV" sz="2400" dirty="0" smtClean="0"/>
              <a:t>, -</a:t>
            </a:r>
            <a:r>
              <a:rPr lang="lv-LV" sz="2400" dirty="0" err="1" smtClean="0"/>
              <a:t>ta</a:t>
            </a:r>
            <a:endParaRPr lang="lv-LV" sz="2400" dirty="0" smtClean="0"/>
          </a:p>
          <a:p>
            <a:r>
              <a:rPr lang="lv-LV" sz="2400" dirty="0" smtClean="0"/>
              <a:t>   -</a:t>
            </a:r>
            <a:r>
              <a:rPr lang="lv-LV" sz="2400" dirty="0" err="1" smtClean="0"/>
              <a:t>dams</a:t>
            </a:r>
            <a:r>
              <a:rPr lang="lv-LV" sz="2400" dirty="0" smtClean="0"/>
              <a:t>, -</a:t>
            </a:r>
            <a:r>
              <a:rPr lang="lv-LV" sz="2400" dirty="0" err="1" smtClean="0"/>
              <a:t>dama</a:t>
            </a:r>
            <a:r>
              <a:rPr lang="lv-LV" sz="2400" dirty="0" smtClean="0"/>
              <a:t>,          -</a:t>
            </a:r>
            <a:r>
              <a:rPr lang="lv-LV" sz="2400" dirty="0" err="1" smtClean="0"/>
              <a:t>damies</a:t>
            </a:r>
            <a:r>
              <a:rPr lang="lv-LV" sz="2400" dirty="0" smtClean="0"/>
              <a:t>, -</a:t>
            </a:r>
            <a:r>
              <a:rPr lang="lv-LV" sz="2400" dirty="0" err="1" smtClean="0"/>
              <a:t>damās</a:t>
            </a:r>
            <a:endParaRPr lang="lv-LV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039815" y="5598942"/>
            <a:ext cx="517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 smtClean="0"/>
              <a:t>+ viens vai vairāki teikuma palīglocekļi</a:t>
            </a:r>
            <a:endParaRPr lang="lv-LV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98081" y="2208628"/>
            <a:ext cx="2278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/>
              <a:t>Teikuma priekšmets</a:t>
            </a:r>
            <a:endParaRPr lang="lv-LV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270609" y="3316867"/>
            <a:ext cx="1702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/>
              <a:t>Izteicējs</a:t>
            </a:r>
            <a:endParaRPr lang="lv-LV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679766" y="4675612"/>
            <a:ext cx="2349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/>
              <a:t>Pakārtojuma </a:t>
            </a:r>
          </a:p>
          <a:p>
            <a:r>
              <a:rPr lang="lv-LV" sz="2800" dirty="0" smtClean="0"/>
              <a:t>vārdi (</a:t>
            </a:r>
            <a:r>
              <a:rPr lang="lv-LV" sz="2800" dirty="0" smtClean="0">
                <a:solidFill>
                  <a:srgbClr val="002060"/>
                </a:solidFill>
              </a:rPr>
              <a:t>kad, kas, kura, lai, ka </a:t>
            </a:r>
            <a:r>
              <a:rPr lang="lv-LV" sz="2800" dirty="0" smtClean="0"/>
              <a:t>….)</a:t>
            </a:r>
            <a:endParaRPr lang="lv-LV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5169" y="1590204"/>
            <a:ext cx="3538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/>
              <a:t>Tētis</a:t>
            </a:r>
            <a:r>
              <a:rPr lang="lv-LV" sz="2800" dirty="0" smtClean="0">
                <a:solidFill>
                  <a:srgbClr val="C00000"/>
                </a:solidFill>
              </a:rPr>
              <a:t>, cepdams reņģītes, </a:t>
            </a:r>
            <a:r>
              <a:rPr lang="lv-LV" sz="2800" dirty="0" smtClean="0"/>
              <a:t>skatās spēli.</a:t>
            </a:r>
            <a:endParaRPr lang="lv-LV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60755" y="3017948"/>
            <a:ext cx="2250831" cy="5232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lv-LV" dirty="0" err="1" smtClean="0">
                <a:solidFill>
                  <a:schemeClr val="bg1"/>
                </a:solidFill>
              </a:rPr>
              <a:t>kkkkk</a:t>
            </a:r>
            <a:r>
              <a:rPr lang="lv-LV" dirty="0"/>
              <a:t> </a:t>
            </a:r>
            <a:r>
              <a:rPr lang="lv-LV" sz="2800" b="1" dirty="0" smtClean="0"/>
              <a:t>,            ,</a:t>
            </a:r>
            <a:r>
              <a:rPr lang="lv-LV" dirty="0" smtClean="0"/>
              <a:t>  </a:t>
            </a:r>
            <a:endParaRPr lang="lv-LV" dirty="0"/>
          </a:p>
        </p:txBody>
      </p:sp>
      <p:sp>
        <p:nvSpPr>
          <p:cNvPr id="14" name="Isosceles Triangle 13"/>
          <p:cNvSpPr/>
          <p:nvPr/>
        </p:nvSpPr>
        <p:spPr>
          <a:xfrm>
            <a:off x="1181685" y="2965787"/>
            <a:ext cx="815926" cy="523220"/>
          </a:xfrm>
          <a:prstGeom prst="triangl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TextBox 14"/>
          <p:cNvSpPr txBox="1"/>
          <p:nvPr/>
        </p:nvSpPr>
        <p:spPr>
          <a:xfrm>
            <a:off x="2588456" y="3024012"/>
            <a:ext cx="253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3600" b="1" dirty="0" smtClean="0"/>
              <a:t>.</a:t>
            </a:r>
            <a:endParaRPr lang="lv-LV" sz="3600" b="1" dirty="0"/>
          </a:p>
        </p:txBody>
      </p:sp>
      <p:sp>
        <p:nvSpPr>
          <p:cNvPr id="16" name="TextBox 15"/>
          <p:cNvSpPr txBox="1"/>
          <p:nvPr/>
        </p:nvSpPr>
        <p:spPr>
          <a:xfrm rot="1846269">
            <a:off x="10254925" y="2366343"/>
            <a:ext cx="2307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b="1" dirty="0" smtClean="0">
                <a:solidFill>
                  <a:schemeClr val="accent2">
                    <a:lumMod val="75000"/>
                  </a:schemeClr>
                </a:solidFill>
              </a:rPr>
              <a:t>neietilpst</a:t>
            </a:r>
            <a:endParaRPr lang="lv-LV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9297151" y="2363803"/>
            <a:ext cx="1139482" cy="41932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9296400" y="2361028"/>
            <a:ext cx="1139482" cy="41932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9945860" y="2609224"/>
            <a:ext cx="844060" cy="7758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0972799" y="3104429"/>
            <a:ext cx="506435" cy="22485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6755027" y="2361028"/>
            <a:ext cx="650789" cy="6047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463240" y="3367963"/>
            <a:ext cx="650789" cy="6047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3" idx="1"/>
            <a:endCxn id="3" idx="5"/>
          </p:cNvCxnSpPr>
          <p:nvPr/>
        </p:nvCxnSpPr>
        <p:spPr>
          <a:xfrm>
            <a:off x="6850333" y="2449593"/>
            <a:ext cx="460177" cy="427629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3" idx="7"/>
            <a:endCxn id="3" idx="3"/>
          </p:cNvCxnSpPr>
          <p:nvPr/>
        </p:nvCxnSpPr>
        <p:spPr>
          <a:xfrm flipH="1">
            <a:off x="6850333" y="2449593"/>
            <a:ext cx="460177" cy="427629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6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Vai šajā teikumā divdabja teiciens atdalīts atbilstoši atgādnei?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507225"/>
            <a:ext cx="66810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400" dirty="0" smtClean="0">
                <a:solidFill>
                  <a:srgbClr val="002060"/>
                </a:solidFill>
              </a:rPr>
              <a:t>Lielupē peldošs</a:t>
            </a:r>
            <a:r>
              <a:rPr lang="lv-LV" sz="4400" dirty="0" smtClean="0"/>
              <a:t>, puisis pēc laiciņa izkāpa upes pretējā krastā.</a:t>
            </a:r>
            <a:endParaRPr lang="en-US" sz="4400" dirty="0"/>
          </a:p>
        </p:txBody>
      </p:sp>
      <p:pic>
        <p:nvPicPr>
          <p:cNvPr id="1026" name="Picture 2" descr="Saistīts attēl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630" y="4410074"/>
            <a:ext cx="43434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88890" y="4852219"/>
            <a:ext cx="1961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6600" dirty="0" smtClean="0">
                <a:solidFill>
                  <a:srgbClr val="C00000"/>
                </a:solidFill>
              </a:rPr>
              <a:t>NĒ!!!</a:t>
            </a:r>
            <a:endParaRPr lang="en-US" sz="66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451562"/>
            <a:ext cx="6034548" cy="240065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4400" dirty="0">
                <a:solidFill>
                  <a:srgbClr val="002060"/>
                </a:solidFill>
              </a:rPr>
              <a:t>Lielupē </a:t>
            </a:r>
            <a:r>
              <a:rPr lang="lv-LV" sz="4400" dirty="0" smtClean="0">
                <a:solidFill>
                  <a:srgbClr val="002060"/>
                </a:solidFill>
              </a:rPr>
              <a:t>peldošs </a:t>
            </a:r>
            <a:r>
              <a:rPr lang="lv-LV" sz="4400" dirty="0">
                <a:solidFill>
                  <a:srgbClr val="002060"/>
                </a:solidFill>
              </a:rPr>
              <a:t>puisis pēc laiciņa izkāpa upes pretējā krastā.</a:t>
            </a:r>
            <a:endParaRPr lang="en-US" sz="44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24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6356"/>
            <a:ext cx="10515600" cy="1325563"/>
          </a:xfrm>
        </p:spPr>
        <p:txBody>
          <a:bodyPr/>
          <a:lstStyle/>
          <a:p>
            <a:r>
              <a:rPr lang="lv-LV" b="1" dirty="0" smtClean="0"/>
              <a:t>DL 5.uzdevums. </a:t>
            </a:r>
            <a:r>
              <a:rPr lang="lv-LV" dirty="0" smtClean="0"/>
              <a:t>Saceri drošības instrukciju peldētājiem, dejotājiem vai kalnā kāpējiem!</a:t>
            </a:r>
            <a:endParaRPr lang="lv-LV" dirty="0"/>
          </a:p>
        </p:txBody>
      </p:sp>
      <p:pic>
        <p:nvPicPr>
          <p:cNvPr id="1026" name="Picture 2" descr="Image result for dynamic pho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24711"/>
            <a:ext cx="252412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11" y="2724711"/>
            <a:ext cx="271462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7956" y="2724711"/>
            <a:ext cx="456247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Lūdzu, raksti informāciju līmlapiņās un rīkojies pēc instrukcijas!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335" y="3654425"/>
            <a:ext cx="6082381" cy="1510699"/>
          </a:xfrm>
        </p:spPr>
        <p:txBody>
          <a:bodyPr/>
          <a:lstStyle/>
          <a:p>
            <a:r>
              <a:rPr lang="lv-LV" dirty="0" smtClean="0"/>
              <a:t>Stunda beigusies! Uz redzēšanos!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17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228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Kas šajā teikumā ir tāds īpašs?</vt:lpstr>
      <vt:lpstr>DIVDABJA    TEICIENS</vt:lpstr>
      <vt:lpstr>Sasniedzamais rezultāts</vt:lpstr>
      <vt:lpstr>Kādam jābūt plakātam par divdabja teicienu?</vt:lpstr>
      <vt:lpstr>Atgādne (plakāts) par divdabja teicienu</vt:lpstr>
      <vt:lpstr>Vai šajā teikumā divdabja teiciens atdalīts atbilstoši atgādnei?</vt:lpstr>
      <vt:lpstr>DL 5.uzdevums. Saceri drošības instrukciju peldētājiem, dejotājiem vai kalnā kāpējiem!</vt:lpstr>
      <vt:lpstr>Lūdzu, raksti informāciju līmlapiņās un rīkojies pēc instrukcijas!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Divdabja teiciens 8.a1 klasē</dc:title>
  <dc:creator>Edvards Kalnins</dc:creator>
  <cp:lastModifiedBy>Skaidrīte Bukbārde</cp:lastModifiedBy>
  <cp:revision>21</cp:revision>
  <dcterms:created xsi:type="dcterms:W3CDTF">2019-03-13T14:11:57Z</dcterms:created>
  <dcterms:modified xsi:type="dcterms:W3CDTF">2019-08-16T07:49:26Z</dcterms:modified>
</cp:coreProperties>
</file>