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9" r:id="rId5"/>
    <p:sldId id="276" r:id="rId6"/>
    <p:sldId id="264" r:id="rId7"/>
    <p:sldId id="281" r:id="rId8"/>
    <p:sldId id="283" r:id="rId9"/>
    <p:sldId id="285" r:id="rId10"/>
    <p:sldId id="284" r:id="rId11"/>
    <p:sldId id="288" r:id="rId12"/>
    <p:sldId id="278" r:id="rId13"/>
    <p:sldId id="277" r:id="rId14"/>
    <p:sldId id="292" r:id="rId15"/>
    <p:sldId id="266" r:id="rId16"/>
    <p:sldId id="286" r:id="rId17"/>
    <p:sldId id="287" r:id="rId18"/>
    <p:sldId id="268" r:id="rId19"/>
    <p:sldId id="289" r:id="rId20"/>
    <p:sldId id="291" r:id="rId21"/>
  </p:sldIdLst>
  <p:sldSz cx="12188825" cy="6858000"/>
  <p:notesSz cx="6858000" cy="9144000"/>
  <p:defaultTextStyle>
    <a:defPPr rtl="0">
      <a:defRPr lang="lv-LV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88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1.PD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visa klase</c:v>
                </c:pt>
                <c:pt idx="1">
                  <c:v>skolēni ar mācīšanās grūtībām</c:v>
                </c:pt>
                <c:pt idx="2">
                  <c:v>talantīgie skolēni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5.7</c:v>
                </c:pt>
                <c:pt idx="1">
                  <c:v>4.5999999999999996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FB-4E85-AE12-70E43EB736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2.PD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visa klase</c:v>
                </c:pt>
                <c:pt idx="1">
                  <c:v>skolēni ar mācīšanās grūtībām</c:v>
                </c:pt>
                <c:pt idx="2">
                  <c:v>talantīgie skolēni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6.2</c:v>
                </c:pt>
                <c:pt idx="1">
                  <c:v>4.8</c:v>
                </c:pt>
                <c:pt idx="2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FB-4E85-AE12-70E43EB736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3.PD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visa klase</c:v>
                </c:pt>
                <c:pt idx="1">
                  <c:v>skolēni ar mācīšanās grūtībām</c:v>
                </c:pt>
                <c:pt idx="2">
                  <c:v>talantīgie skolēni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6.3</c:v>
                </c:pt>
                <c:pt idx="1">
                  <c:v>4.3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FB-4E85-AE12-70E43EB736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PD4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visa klase</c:v>
                </c:pt>
                <c:pt idx="1">
                  <c:v>skolēni ar mācīšanās grūtībām</c:v>
                </c:pt>
                <c:pt idx="2">
                  <c:v>talantīgie skolēni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6-4F4F-BCA0-385F6BCE4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88032"/>
        <c:axId val="154885288"/>
      </c:barChart>
      <c:catAx>
        <c:axId val="1548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4885288"/>
        <c:crosses val="autoZero"/>
        <c:auto val="1"/>
        <c:lblAlgn val="ctr"/>
        <c:lblOffset val="100"/>
        <c:noMultiLvlLbl val="0"/>
      </c:catAx>
      <c:valAx>
        <c:axId val="15488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48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v-LV" dirty="0">
              <a:solidFill>
                <a:schemeClr val="tx2"/>
              </a:solidFill>
            </a:endParaRPr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1E43851-2120-4F15-9508-9E45803A3B0D}" type="datetime1">
              <a:rPr lang="lv-LV" smtClean="0">
                <a:solidFill>
                  <a:schemeClr val="tx2"/>
                </a:solidFill>
              </a:rPr>
              <a:pPr algn="r" rtl="0"/>
              <a:t>16.08.2019.</a:t>
            </a:fld>
            <a:endParaRPr lang="lv-LV" dirty="0">
              <a:solidFill>
                <a:schemeClr val="tx2"/>
              </a:solidFill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v-LV" dirty="0">
              <a:solidFill>
                <a:schemeClr val="tx2"/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lv-LV" smtClean="0">
                <a:solidFill>
                  <a:schemeClr val="tx2"/>
                </a:solidFill>
              </a:rPr>
              <a:pPr algn="r" rtl="0"/>
              <a:t>‹#›</a:t>
            </a:fld>
            <a:endParaRPr lang="lv-LV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9DB5AEF-F25D-4039-AF20-FD79C12722C0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noProof="0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-LV" noProof="0" dirty="0"/>
              <a:t>Rediģēt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v-LV" noProof="0"/>
              <a:t>Noklikšķiniet, lai rediģētu šablona apakšvirsraksta stilu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37C549-F78F-4147-827E-444C70C8457E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5ACC30-208A-40EE-8D93-114BE090D3E6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D1C70-CCEB-4CD4-B725-D9354266C75B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AA8FA1-C9B6-4EEA-886B-2096C1F71906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06A271-BBF8-4B94-9D6C-5E1E4FABA5EC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1B1ADB-6765-413E-9659-76342EF34737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01928B-82E4-45A5-83A8-F65BF106DF20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89D8BD-3E15-48FE-9C47-8CABB54DB7F1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lv-LV" noProof="0"/>
              <a:t>Rediģēt šablona virsraksta stilu</a:t>
            </a:r>
            <a:endParaRPr lang="lv-LV" noProof="0" dirty="0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lv-LV" noProof="0"/>
              <a:t>Noklikšķiniet uz ikonas, lai pievienotu attēlu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7C8C5F-A551-4559-8AE8-9ECD7B834F39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isnstūris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lv-LV" noProof="0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lv-LV" noProof="0" dirty="0"/>
              <a:t>Rediģēt šablona teksta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1EB1911A-950B-4863-AB10-1BB29E4840E7}" type="datetime1">
              <a:rPr lang="lv-LV" noProof="0" smtClean="0"/>
              <a:pPr/>
              <a:t>16.08.2019.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93812" y="1052736"/>
            <a:ext cx="10508843" cy="1397000"/>
          </a:xfrm>
        </p:spPr>
        <p:txBody>
          <a:bodyPr rtlCol="0"/>
          <a:lstStyle/>
          <a:p>
            <a:pPr rtl="0"/>
            <a:r>
              <a:rPr lang="lv-LV" dirty="0"/>
              <a:t>Jelgavas pilsētas </a:t>
            </a:r>
            <a:br>
              <a:rPr lang="lv-LV" dirty="0"/>
            </a:br>
            <a:r>
              <a:rPr lang="lv-LV" dirty="0"/>
              <a:t>pedagogu konkurss 2018./2019.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6214C04D-2287-4D8B-9E69-49A847B81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692" y="188640"/>
            <a:ext cx="3343275" cy="136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57DC7B-1BFF-4728-ACDD-3B0ED26F3CAE}"/>
              </a:ext>
            </a:extLst>
          </p:cNvPr>
          <p:cNvSpPr txBox="1"/>
          <p:nvPr/>
        </p:nvSpPr>
        <p:spPr>
          <a:xfrm>
            <a:off x="4942284" y="479715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chemeClr val="tx1">
                    <a:lumMod val="75000"/>
                  </a:schemeClr>
                </a:solidFill>
              </a:rPr>
              <a:t>Evija Dinsberga </a:t>
            </a:r>
          </a:p>
          <a:p>
            <a:r>
              <a:rPr lang="lv-LV" sz="3200" dirty="0">
                <a:solidFill>
                  <a:schemeClr val="tx1">
                    <a:lumMod val="75000"/>
                  </a:schemeClr>
                </a:solidFill>
              </a:rPr>
              <a:t>Jelgavas 3.sākumskola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/>
              <a:t>Skolēnu pārbaudes darbu rezultātu </a:t>
            </a:r>
            <a:r>
              <a:rPr lang="lv" dirty="0"/>
              <a:t>diagramm</a:t>
            </a:r>
            <a:r>
              <a:rPr lang="lv-LV" dirty="0"/>
              <a:t>a</a:t>
            </a:r>
            <a:r>
              <a:rPr lang="lv" dirty="0"/>
              <a:t> </a:t>
            </a:r>
            <a:endParaRPr lang="en-US" dirty="0"/>
          </a:p>
        </p:txBody>
      </p:sp>
      <p:graphicFrame>
        <p:nvGraphicFramePr>
          <p:cNvPr id="7" name="Satura vietturis 6" descr="Līnija" title="Diagram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695766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Secinājumi: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Darba mērķis tika sasniegts, jo skolēni</a:t>
            </a:r>
            <a:r>
              <a:rPr lang="lv-LV" dirty="0"/>
              <a:t> </a:t>
            </a:r>
            <a:r>
              <a:rPr lang="lv-LV" dirty="0" smtClean="0"/>
              <a:t>pilnveidoja </a:t>
            </a:r>
            <a:r>
              <a:rPr lang="lv-LV" dirty="0"/>
              <a:t>savu kompetenci latviešu valodā</a:t>
            </a:r>
            <a:r>
              <a:rPr lang="lv-LV" dirty="0" smtClean="0"/>
              <a:t>,, attīstīja </a:t>
            </a:r>
            <a:r>
              <a:rPr lang="lv-LV" dirty="0"/>
              <a:t>prasmi darboties ar zināmajām vārdšķirām, </a:t>
            </a:r>
            <a:r>
              <a:rPr lang="lv-LV" dirty="0" smtClean="0"/>
              <a:t>centās pareizi lietot </a:t>
            </a:r>
            <a:r>
              <a:rPr lang="lv-LV" dirty="0"/>
              <a:t>tās savā runā un rakstos.</a:t>
            </a:r>
            <a:r>
              <a:rPr lang="lv-LV" dirty="0" smtClean="0"/>
              <a:t> </a:t>
            </a:r>
          </a:p>
          <a:p>
            <a:r>
              <a:rPr lang="lv-LV" dirty="0" smtClean="0"/>
              <a:t>No izvirzītajiem uzdevumiem vislabāk izdevās nodrošināt </a:t>
            </a:r>
            <a:r>
              <a:rPr lang="lv-LV" dirty="0"/>
              <a:t>klasē labvēlīgu emocionālo vidi, kurā ikviens skolēns jūtas drošs un pārliecināts par </a:t>
            </a:r>
            <a:r>
              <a:rPr lang="lv-LV" dirty="0" smtClean="0"/>
              <a:t>sevi un mācību priekšmetu integrāciju. </a:t>
            </a:r>
          </a:p>
          <a:p>
            <a:r>
              <a:rPr lang="lv-LV" dirty="0" smtClean="0"/>
              <a:t>Vēl jāpilnveido</a:t>
            </a:r>
            <a:r>
              <a:rPr lang="lv-LV" dirty="0"/>
              <a:t> </a:t>
            </a:r>
            <a:r>
              <a:rPr lang="lv-LV" dirty="0" smtClean="0"/>
              <a:t>diferencētu pieeju </a:t>
            </a:r>
            <a:r>
              <a:rPr lang="lv-LV" dirty="0"/>
              <a:t>skolēniem ar mācīšanās traucējumiem un talantīgajiem </a:t>
            </a:r>
            <a:r>
              <a:rPr lang="lv-LV" dirty="0" smtClean="0"/>
              <a:t>skolēniem un atgriezeniskās </a:t>
            </a:r>
            <a:r>
              <a:rPr lang="lv-LV" dirty="0"/>
              <a:t>saites sniegšanu un </a:t>
            </a:r>
            <a:r>
              <a:rPr lang="lv-LV" dirty="0" smtClean="0"/>
              <a:t>saņemšanu.</a:t>
            </a:r>
            <a:endParaRPr lang="lv-LV" dirty="0"/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7231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97868" y="1628800"/>
            <a:ext cx="6793991" cy="2592288"/>
          </a:xfrm>
        </p:spPr>
        <p:txBody>
          <a:bodyPr rtlCol="0"/>
          <a:lstStyle/>
          <a:p>
            <a:pPr lvl="0">
              <a:lnSpc>
                <a:spcPct val="95000"/>
              </a:lnSpc>
              <a:spcBef>
                <a:spcPts val="0"/>
              </a:spcBef>
            </a:pPr>
            <a:r>
              <a:rPr lang="lv-LV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Atklātā mācību </a:t>
            </a:r>
            <a:r>
              <a:rPr lang="lv-LV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dubultstunda</a:t>
            </a:r>
            <a:r>
              <a:rPr lang="lv-LV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20.03.2019. </a:t>
            </a:r>
            <a:br>
              <a:rPr lang="lv-LV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lv-LV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Stundas tēma: «Darbības vārdu locīšana»</a:t>
            </a:r>
            <a:r>
              <a:rPr lang="lv-LV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lv-LV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39CC99F-CC02-4572-AA29-A0D9830B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476672"/>
            <a:ext cx="10076794" cy="2232248"/>
          </a:xfrm>
        </p:spPr>
        <p:txBody>
          <a:bodyPr>
            <a:normAutofit fontScale="90000"/>
          </a:bodyPr>
          <a:lstStyle/>
          <a:p>
            <a:r>
              <a:rPr lang="lv-LV" sz="4000" u="sng" dirty="0"/>
              <a:t>Stundas mērķis:</a:t>
            </a:r>
            <a:r>
              <a:rPr lang="lv-LV" sz="4000" dirty="0"/>
              <a:t/>
            </a:r>
            <a:br>
              <a:rPr lang="lv-LV" sz="4000" dirty="0"/>
            </a:br>
            <a:r>
              <a:rPr lang="lv-LV" sz="3100" dirty="0" smtClean="0"/>
              <a:t>Pilnveidot zināšanas par darbības vārdu laikiem. </a:t>
            </a:r>
            <a:br>
              <a:rPr lang="lv-LV" sz="3100" dirty="0" smtClean="0"/>
            </a:br>
            <a:r>
              <a:rPr lang="lv-LV" sz="3100" dirty="0" smtClean="0"/>
              <a:t>Attīstīt prasmi veidot </a:t>
            </a:r>
            <a:r>
              <a:rPr lang="lv-LV" sz="3100" dirty="0"/>
              <a:t>teikumus, kuros ir darbības vārdi pareizā formā.</a:t>
            </a:r>
            <a:br>
              <a:rPr lang="lv-LV" sz="3100" dirty="0"/>
            </a:br>
            <a:endParaRPr lang="lv-LV" sz="31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41D53FFF-1DC9-42A8-B340-BB8761581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2708920"/>
            <a:ext cx="10436835" cy="3463280"/>
          </a:xfrm>
        </p:spPr>
        <p:txBody>
          <a:bodyPr/>
          <a:lstStyle/>
          <a:p>
            <a:endParaRPr lang="lv-LV" sz="2800" dirty="0"/>
          </a:p>
          <a:p>
            <a:endParaRPr lang="lv-LV" sz="2800" dirty="0"/>
          </a:p>
          <a:p>
            <a:r>
              <a:rPr lang="lv-LV" sz="2800" u="sng" dirty="0"/>
              <a:t>Stundā izmantotie pamatjēdzieni: </a:t>
            </a:r>
            <a:r>
              <a:rPr lang="lv-LV" sz="2800" dirty="0"/>
              <a:t>darbības vārds, nenoteiksme, pagātne, tagadne, nākotne, laiks, skaitlis, persona.</a:t>
            </a:r>
          </a:p>
        </p:txBody>
      </p:sp>
    </p:spTree>
    <p:extLst>
      <p:ext uri="{BB962C8B-B14F-4D97-AF65-F5344CB8AC3E}">
        <p14:creationId xmlns:p14="http://schemas.microsoft.com/office/powerpoint/2010/main" val="3280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972BCCA9-AF51-458A-B8CF-59AFDB6C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Sasniedzamais rezultāts: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773DCE0C-235B-4D1D-93C6-E0CF7656B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1. stundā: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21CC7CB0-3095-4A0E-81C0-AEB6962C2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Zina, ka darbības vārdam ir pamatforma, pagātne, tagadne, nākotne un darbības vārdu var locīt. 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A800E564-942C-41F9-AE98-A3E89E110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2.stundā: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B475289-1A7A-447B-A60B-853BD13663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dirty="0"/>
              <a:t>Prot </a:t>
            </a:r>
            <a:r>
              <a:rPr lang="lv-LV" dirty="0" smtClean="0"/>
              <a:t>veidot </a:t>
            </a:r>
            <a:r>
              <a:rPr lang="lv-LV" dirty="0"/>
              <a:t>teikumus, kuros ir darbības vārdi pareizā formā.</a:t>
            </a:r>
          </a:p>
        </p:txBody>
      </p:sp>
    </p:spTree>
    <p:extLst>
      <p:ext uri="{BB962C8B-B14F-4D97-AF65-F5344CB8AC3E}">
        <p14:creationId xmlns:p14="http://schemas.microsoft.com/office/powerpoint/2010/main" val="4324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/>
              <a:t>Uzdevumi: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v-LV" dirty="0"/>
              <a:t>1.stundā: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lv-LV" dirty="0"/>
              <a:t>Izvirza sasniedzamo rezultātu</a:t>
            </a:r>
          </a:p>
          <a:p>
            <a:r>
              <a:rPr lang="lv-LV" dirty="0"/>
              <a:t>Vingrinās pārveidot darbības vārdus dažādos laikos un dažādās personu formās.</a:t>
            </a:r>
          </a:p>
        </p:txBody>
      </p:sp>
      <p:sp>
        <p:nvSpPr>
          <p:cNvPr id="6" name="Teksta vietturis 5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lv-LV" dirty="0"/>
              <a:t>2.stundā: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r>
              <a:rPr lang="lv-LV" dirty="0"/>
              <a:t>Vingrinās saskatīt tekstā darbības vārdus, tos pārveidot dažādās formās</a:t>
            </a:r>
          </a:p>
          <a:p>
            <a:r>
              <a:rPr lang="lv-LV" dirty="0"/>
              <a:t>Prot lietot tekstā atbilstošas formas darbības vārdu.</a:t>
            </a:r>
          </a:p>
          <a:p>
            <a:r>
              <a:rPr lang="lv-LV" dirty="0"/>
              <a:t>Veido radošu tekstu ar dažādas formas darbības vārdiem.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363AE64-1BCD-4FA6-B167-CED5EDE8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Stundas uzbūve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B415E44E-3494-450A-BE99-0933FA674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1.stunda: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8B15DEC7-3E2A-44FD-8151-7C11A97E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812" y="2204864"/>
            <a:ext cx="5472608" cy="3962400"/>
          </a:xfrm>
        </p:spPr>
        <p:txBody>
          <a:bodyPr>
            <a:normAutofit lnSpcReduction="10000"/>
          </a:bodyPr>
          <a:lstStyle/>
          <a:p>
            <a:r>
              <a:rPr lang="lv-LV" dirty="0"/>
              <a:t>Organizatoriskais moments (sakārtošanās stundai, sveicināšanās</a:t>
            </a:r>
          </a:p>
          <a:p>
            <a:r>
              <a:rPr lang="lv-LV" dirty="0"/>
              <a:t>Aktualizācija ( vēstule, kurā norādīta stundas tēma, iepriekšējo zināšanu aktivizēšana)</a:t>
            </a:r>
          </a:p>
          <a:p>
            <a:r>
              <a:rPr lang="lv-LV" dirty="0"/>
              <a:t>Apjēgšana (prezentācija video, patstāvīgais darbs ar tekstu, piemēru analīze, jaunās informācijas analīze pāros), </a:t>
            </a:r>
          </a:p>
          <a:p>
            <a:r>
              <a:rPr lang="lv-LV" dirty="0"/>
              <a:t>Refleksija (AS</a:t>
            </a:r>
            <a:r>
              <a:rPr lang="lv-LV"/>
              <a:t>, savstarpējais vērtējums)</a:t>
            </a:r>
            <a:endParaRPr lang="lv-LV" dirty="0"/>
          </a:p>
          <a:p>
            <a:pPr>
              <a:buFont typeface="Wingdings" panose="05000000000000000000" pitchFamily="2" charset="2"/>
              <a:buChar char="v"/>
            </a:pPr>
            <a:r>
              <a:rPr lang="lv-LV" dirty="0"/>
              <a:t>Stundā tiek iekļauta dinamiskā pauze.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A35B0639-36B7-4C7F-B4BC-46D8CC862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2.stunda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47FBB46E-F972-4091-BAE4-35CE77F42C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lv-LV" dirty="0"/>
              <a:t>Aktualizācija (darba lapa, video)</a:t>
            </a:r>
          </a:p>
          <a:p>
            <a:r>
              <a:rPr lang="lv-LV" dirty="0"/>
              <a:t>Apjēgšana (jautājumi, atbildes, radošais darbs grupās,), </a:t>
            </a:r>
          </a:p>
          <a:p>
            <a:r>
              <a:rPr lang="lv-LV" dirty="0"/>
              <a:t> Refleksija (AS, pašvērtējums)</a:t>
            </a:r>
          </a:p>
          <a:p>
            <a:r>
              <a:rPr lang="lv-LV" dirty="0"/>
              <a:t>Organizatoriskais moments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v-LV" dirty="0"/>
              <a:t>Stundā tiek iekļauta dinamiskā pauze.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432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Secinājumi:</a:t>
            </a:r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693812" y="1616198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Stundā izvirzītais mērķis tika sasniegts.</a:t>
            </a:r>
            <a:r>
              <a:rPr lang="lv-LV" dirty="0"/>
              <a:t> </a:t>
            </a:r>
            <a:r>
              <a:rPr lang="lv-LV" dirty="0" smtClean="0"/>
              <a:t>Skolēni zina</a:t>
            </a:r>
            <a:r>
              <a:rPr lang="lv-LV" dirty="0"/>
              <a:t>, ka darbības vārdam ir pamatforma, pagātne, tagadne, nākotne un darbības vārdu var locīt. </a:t>
            </a:r>
            <a:r>
              <a:rPr lang="lv-LV" dirty="0" smtClean="0"/>
              <a:t>Skolēni prot </a:t>
            </a:r>
            <a:r>
              <a:rPr lang="lv-LV" dirty="0"/>
              <a:t>veidot teikumus, kuros ir darbības vārdi pareizā formā</a:t>
            </a:r>
            <a:r>
              <a:rPr lang="lv-LV" dirty="0" smtClean="0"/>
              <a:t>.</a:t>
            </a:r>
          </a:p>
          <a:p>
            <a:r>
              <a:rPr lang="lv-LV" dirty="0" smtClean="0"/>
              <a:t>Vislabāk stundā izdevās aktualizācija, darbs ar jauno informāciju.</a:t>
            </a:r>
          </a:p>
          <a:p>
            <a:r>
              <a:rPr lang="lv-LV" dirty="0" smtClean="0"/>
              <a:t>Turpmāk vairāk jāpiedomā pie atgriezeniskās saites pilnveidošanas.</a:t>
            </a:r>
          </a:p>
          <a:p>
            <a:r>
              <a:rPr lang="lv-LV" dirty="0" smtClean="0"/>
              <a:t> </a:t>
            </a:r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81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irsrakst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/>
              <a:t>Darba mērķis:</a:t>
            </a:r>
            <a:r>
              <a:rPr lang="lv" dirty="0"/>
              <a:t/>
            </a:r>
            <a:br>
              <a:rPr lang="lv" dirty="0"/>
            </a:br>
            <a:endParaRPr lang="lv" dirty="0"/>
          </a:p>
        </p:txBody>
      </p:sp>
      <p:sp>
        <p:nvSpPr>
          <p:cNvPr id="14" name="Satura vietturis 13"/>
          <p:cNvSpPr>
            <a:spLocks noGrp="1"/>
          </p:cNvSpPr>
          <p:nvPr>
            <p:ph idx="1"/>
          </p:nvPr>
        </p:nvSpPr>
        <p:spPr>
          <a:xfrm>
            <a:off x="981844" y="908720"/>
            <a:ext cx="10292819" cy="5760640"/>
          </a:xfrm>
        </p:spPr>
        <p:txBody>
          <a:bodyPr rtlCol="0"/>
          <a:lstStyle/>
          <a:p>
            <a:pPr rtl="0"/>
            <a:r>
              <a:rPr lang="lv-LV" sz="2600" dirty="0"/>
              <a:t>Veicināt izglītojamo kompetenču attīstīšanu, nodrošinot individuālo mācību pieeju.</a:t>
            </a:r>
          </a:p>
          <a:p>
            <a:pPr marL="0" indent="0" rtl="0">
              <a:buNone/>
            </a:pPr>
            <a:r>
              <a:rPr lang="lv-LV" sz="3600" dirty="0"/>
              <a:t>Darba uzdevumi:</a:t>
            </a:r>
          </a:p>
          <a:p>
            <a:r>
              <a:rPr lang="lv-LV" dirty="0" smtClean="0"/>
              <a:t>Nodrošināt klasē labvēlīgu emocionālo vidi, kurā ikviens skolēns jūtas drošs un pārliecināts par sevi.</a:t>
            </a:r>
          </a:p>
          <a:p>
            <a:r>
              <a:rPr lang="lv-LV" dirty="0" smtClean="0"/>
              <a:t>Izmantot mērķtiecīgas un efektīvas uz sasniedzamo rezultātu vērstas mācību metodes.</a:t>
            </a:r>
          </a:p>
          <a:p>
            <a:r>
              <a:rPr lang="lv-LV" dirty="0" smtClean="0"/>
              <a:t>Integrēt mācību priekšmetus.</a:t>
            </a:r>
            <a:endParaRPr lang="lv-LV" dirty="0"/>
          </a:p>
          <a:p>
            <a:r>
              <a:rPr lang="lv-LV" dirty="0" smtClean="0"/>
              <a:t>Diferencēt </a:t>
            </a:r>
            <a:r>
              <a:rPr lang="lv-LV" dirty="0"/>
              <a:t>pieeju skolēniem ar mācīšanās traucējumiem un talantīgajiem skolēniem.</a:t>
            </a:r>
          </a:p>
          <a:p>
            <a:r>
              <a:rPr lang="lv-LV" dirty="0"/>
              <a:t>Nodrošināt atgriezeniskās saites sniegšanu un saņemšanu.</a:t>
            </a:r>
          </a:p>
          <a:p>
            <a:endParaRPr lang="lv" dirty="0"/>
          </a:p>
          <a:p>
            <a:pPr rtl="0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lv-LV" dirty="0"/>
              <a:t>Vārdšķiras. </a:t>
            </a:r>
            <a:endParaRPr lang="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lv-LV" sz="3600" dirty="0"/>
              <a:t>4.klase</a:t>
            </a:r>
            <a:endParaRPr lang="lv" sz="36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2700A1B-15F1-4BEE-80AC-344EB9D7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404664"/>
            <a:ext cx="10297144" cy="1512168"/>
          </a:xfrm>
        </p:spPr>
        <p:txBody>
          <a:bodyPr>
            <a:normAutofit fontScale="90000"/>
          </a:bodyPr>
          <a:lstStyle/>
          <a:p>
            <a:r>
              <a:rPr lang="lv-LV" sz="4000" dirty="0"/>
              <a:t/>
            </a:r>
            <a:br>
              <a:rPr lang="lv-LV" sz="4000" dirty="0"/>
            </a:br>
            <a:r>
              <a:rPr lang="lv-LV" sz="4000" dirty="0"/>
              <a:t/>
            </a:r>
            <a:br>
              <a:rPr lang="lv-LV" sz="4000" dirty="0"/>
            </a:br>
            <a:r>
              <a:rPr lang="lv-LV" sz="4000" dirty="0"/>
              <a:t>Tēmai paredzētais laiks: no 07.01.2019. līdz 23.01.2019.</a:t>
            </a:r>
            <a:br>
              <a:rPr lang="lv-LV" sz="4000" dirty="0"/>
            </a:br>
            <a:endParaRPr lang="lv-LV" sz="40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D1EB8B11-94B3-4FB5-955F-E1A8517F3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916832"/>
            <a:ext cx="10369152" cy="4255368"/>
          </a:xfrm>
        </p:spPr>
        <p:txBody>
          <a:bodyPr/>
          <a:lstStyle/>
          <a:p>
            <a:r>
              <a:rPr lang="lv-LV" dirty="0"/>
              <a:t>Lietvārds 07.01.2019. – 07.02.2019.</a:t>
            </a:r>
          </a:p>
          <a:p>
            <a:r>
              <a:rPr lang="lv-LV" dirty="0"/>
              <a:t>Īpašības vārds 08.02.2019.- 25.02.2019.</a:t>
            </a:r>
          </a:p>
          <a:p>
            <a:r>
              <a:rPr lang="lv-LV" dirty="0"/>
              <a:t>Darbības vārds 26.02.2019. – 23.03.2019.</a:t>
            </a:r>
          </a:p>
          <a:p>
            <a:r>
              <a:rPr lang="lv-LV" dirty="0"/>
              <a:t>Skaitļa vārds 06.03.2019.-18.03.2019.</a:t>
            </a:r>
          </a:p>
          <a:p>
            <a:r>
              <a:rPr lang="lv-LV" dirty="0"/>
              <a:t>Personu vietniekvārdi 28.02.2019. -23.03.2019</a:t>
            </a:r>
          </a:p>
        </p:txBody>
      </p:sp>
    </p:spTree>
    <p:extLst>
      <p:ext uri="{BB962C8B-B14F-4D97-AF65-F5344CB8AC3E}">
        <p14:creationId xmlns:p14="http://schemas.microsoft.com/office/powerpoint/2010/main" val="11501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6384194-3653-43FF-B603-5FF0F4C8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Sasniedzamais rezultāts: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C8CB380F-BCFA-47E3-A000-2DEDB3478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 </a:t>
            </a:r>
            <a:r>
              <a:rPr lang="lv-LV" dirty="0" smtClean="0"/>
              <a:t>Skolēni pilnveido savu </a:t>
            </a:r>
            <a:r>
              <a:rPr lang="lv-LV" dirty="0"/>
              <a:t>kompetenci latviešu valodā, veidojot sapratni par valodu kā sistēmu, </a:t>
            </a:r>
            <a:r>
              <a:rPr lang="lv-LV" dirty="0" smtClean="0"/>
              <a:t>attīsta </a:t>
            </a:r>
            <a:r>
              <a:rPr lang="lv-LV" dirty="0"/>
              <a:t>prasmi darboties ar zināmajām vārdšķirām, pareizi </a:t>
            </a:r>
            <a:r>
              <a:rPr lang="lv-LV" dirty="0" smtClean="0"/>
              <a:t>lieto </a:t>
            </a:r>
            <a:r>
              <a:rPr lang="lv-LV" dirty="0"/>
              <a:t>tās savā runā un rakstos. </a:t>
            </a:r>
          </a:p>
        </p:txBody>
      </p:sp>
    </p:spTree>
    <p:extLst>
      <p:ext uri="{BB962C8B-B14F-4D97-AF65-F5344CB8AC3E}">
        <p14:creationId xmlns:p14="http://schemas.microsoft.com/office/powerpoint/2010/main" val="27682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96983854-7141-409C-B8D7-66DBB284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Izmantotās metodes: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5141D4E-8E7D-4221-9692-F16A33882A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Skaidrojums.</a:t>
            </a:r>
          </a:p>
          <a:p>
            <a:r>
              <a:rPr lang="lv-LV" dirty="0"/>
              <a:t>Darbs ar tekstu.</a:t>
            </a:r>
          </a:p>
          <a:p>
            <a:r>
              <a:rPr lang="lv-LV" dirty="0"/>
              <a:t>Vingrinājumi.</a:t>
            </a:r>
          </a:p>
          <a:p>
            <a:r>
              <a:rPr lang="lv-LV" dirty="0"/>
              <a:t>Diktāti. </a:t>
            </a:r>
          </a:p>
          <a:p>
            <a:r>
              <a:rPr lang="lv-LV" dirty="0"/>
              <a:t>Domraksti.</a:t>
            </a:r>
          </a:p>
          <a:p>
            <a:r>
              <a:rPr lang="lv-LV" dirty="0"/>
              <a:t>Vizualizēšana. </a:t>
            </a:r>
          </a:p>
          <a:p>
            <a:r>
              <a:rPr lang="lv-LV" dirty="0"/>
              <a:t>Projektu metode.</a:t>
            </a:r>
          </a:p>
          <a:p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C4473057-071A-47B9-9A80-5C694F3D65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Pareizrakstības mācības paņēmieni.</a:t>
            </a:r>
          </a:p>
          <a:p>
            <a:r>
              <a:rPr lang="lv-LV" dirty="0"/>
              <a:t>Mācību spēles.</a:t>
            </a:r>
          </a:p>
          <a:p>
            <a:r>
              <a:rPr lang="lv-LV" dirty="0"/>
              <a:t>Lomu spēles.</a:t>
            </a:r>
          </a:p>
          <a:p>
            <a:r>
              <a:rPr lang="lv-LV" dirty="0"/>
              <a:t>Jautājumi un atbildes (dialogs).</a:t>
            </a:r>
          </a:p>
          <a:p>
            <a:r>
              <a:rPr lang="lv-LV" dirty="0"/>
              <a:t>Atstāstījums.</a:t>
            </a:r>
          </a:p>
          <a:p>
            <a:r>
              <a:rPr lang="lv-LV" dirty="0"/>
              <a:t>Praktiskā darbība (uzvedums)</a:t>
            </a:r>
          </a:p>
        </p:txBody>
      </p:sp>
    </p:spTree>
    <p:extLst>
      <p:ext uri="{BB962C8B-B14F-4D97-AF65-F5344CB8AC3E}">
        <p14:creationId xmlns:p14="http://schemas.microsoft.com/office/powerpoint/2010/main" val="5775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20F1FC7-7CD2-4B32-ABA3-8997A2D2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Vērtēšana:</a:t>
            </a:r>
            <a:br>
              <a:rPr lang="lv-LV" dirty="0"/>
            </a:b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8C3D9AD-7D9A-4C91-8B69-790BEE62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Formatīvā (i/</a:t>
            </a:r>
            <a:r>
              <a:rPr lang="lv-LV" dirty="0" err="1" smtClean="0"/>
              <a:t>ni</a:t>
            </a:r>
            <a:r>
              <a:rPr lang="lv-LV" dirty="0" smtClean="0"/>
              <a:t>)</a:t>
            </a:r>
            <a:endParaRPr lang="lv-LV" dirty="0"/>
          </a:p>
          <a:p>
            <a:r>
              <a:rPr lang="lv-LV" dirty="0"/>
              <a:t>Aprakstošais vērtējums.</a:t>
            </a:r>
          </a:p>
          <a:p>
            <a:r>
              <a:rPr lang="lv-LV" dirty="0" smtClean="0"/>
              <a:t>Skolēnu </a:t>
            </a:r>
            <a:r>
              <a:rPr lang="lv-LV" dirty="0"/>
              <a:t>savstarpējais vērtējums.</a:t>
            </a:r>
          </a:p>
          <a:p>
            <a:r>
              <a:rPr lang="lv-LV" dirty="0"/>
              <a:t>Skolēnu pašvērtējums.</a:t>
            </a:r>
          </a:p>
          <a:p>
            <a:r>
              <a:rPr lang="lv-LV" dirty="0" smtClean="0"/>
              <a:t>Summatīvā (vērtējums </a:t>
            </a:r>
            <a:r>
              <a:rPr lang="lv-LV" dirty="0"/>
              <a:t>ballēs pārbaudes </a:t>
            </a:r>
            <a:r>
              <a:rPr lang="lv-LV" dirty="0" smtClean="0"/>
              <a:t>darbos).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14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3A6D5C2-7D0E-4610-9ACB-A0B21D8F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Skolēnu izaugsme dinamikā.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DC087C3F-2E65-4DED-B5F3-A769B97C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Skolēnu izaugsme tika vērota ikdienā un apkopojot pārbaudes darbu </a:t>
            </a:r>
            <a:r>
              <a:rPr lang="lv-LV" dirty="0" smtClean="0"/>
              <a:t>rezultātus. </a:t>
            </a:r>
            <a:endParaRPr lang="lv-LV" dirty="0"/>
          </a:p>
          <a:p>
            <a:r>
              <a:rPr lang="lv-LV" dirty="0"/>
              <a:t>Skolēnu pārbaudes darbu rezultāti tika apkopoti tabulā, izdalot atsevišķi klases vidējos rezultātus, skolēnu ar mācīšanās traucējumiem rezultātus un talantīgo skolēnu rezultātus.</a:t>
            </a:r>
          </a:p>
        </p:txBody>
      </p:sp>
    </p:spTree>
    <p:extLst>
      <p:ext uri="{BB962C8B-B14F-4D97-AF65-F5344CB8AC3E}">
        <p14:creationId xmlns:p14="http://schemas.microsoft.com/office/powerpoint/2010/main" val="216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25860" y="32792"/>
            <a:ext cx="10157354" cy="1397000"/>
          </a:xfrm>
        </p:spPr>
        <p:txBody>
          <a:bodyPr rtlCol="0"/>
          <a:lstStyle/>
          <a:p>
            <a:pPr rtl="0"/>
            <a:r>
              <a:rPr lang="lv-LV" dirty="0"/>
              <a:t/>
            </a:r>
            <a:br>
              <a:rPr lang="lv-LV" dirty="0"/>
            </a:br>
            <a:r>
              <a:rPr lang="lv-LV" dirty="0"/>
              <a:t>Summatīvā vērtēšana:</a:t>
            </a:r>
            <a:endParaRPr lang="en-US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05095" cy="4391496"/>
          </a:xfrm>
        </p:spPr>
        <p:txBody>
          <a:bodyPr rtlCol="0"/>
          <a:lstStyle/>
          <a:p>
            <a:pPr rtl="0"/>
            <a:r>
              <a:rPr lang="lv-LV" dirty="0" smtClean="0"/>
              <a:t>1.PD </a:t>
            </a:r>
            <a:r>
              <a:rPr lang="lv-LV" dirty="0"/>
              <a:t>Klausīšanās un lasītprasme</a:t>
            </a:r>
            <a:endParaRPr lang="lv" dirty="0"/>
          </a:p>
          <a:p>
            <a:pPr rtl="0"/>
            <a:r>
              <a:rPr lang="lv-LV" dirty="0" smtClean="0"/>
              <a:t>2.PD </a:t>
            </a:r>
            <a:r>
              <a:rPr lang="lv-LV" dirty="0"/>
              <a:t>Lietvārds</a:t>
            </a:r>
            <a:endParaRPr lang="lv" dirty="0"/>
          </a:p>
          <a:p>
            <a:pPr rtl="0"/>
            <a:r>
              <a:rPr lang="lv-LV" dirty="0" smtClean="0"/>
              <a:t>3.PD </a:t>
            </a:r>
            <a:r>
              <a:rPr lang="lv-LV" dirty="0"/>
              <a:t>Diktāts ar uzdevumiem par īpašības vārdu</a:t>
            </a:r>
          </a:p>
          <a:p>
            <a:pPr rtl="0"/>
            <a:r>
              <a:rPr lang="lv-LV" dirty="0" smtClean="0"/>
              <a:t>4.PD </a:t>
            </a:r>
            <a:r>
              <a:rPr lang="lv-LV" dirty="0"/>
              <a:t>Domraksts</a:t>
            </a:r>
            <a:endParaRPr lang="en-US" dirty="0"/>
          </a:p>
        </p:txBody>
      </p:sp>
      <p:graphicFrame>
        <p:nvGraphicFramePr>
          <p:cNvPr id="6" name="Satura vietturis 5" descr="Parauga tabula ar 3 kolonnām, 4 rindām" title="Tabu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4647760"/>
              </p:ext>
            </p:extLst>
          </p:nvPr>
        </p:nvGraphicFramePr>
        <p:xfrm>
          <a:off x="6297613" y="1701800"/>
          <a:ext cx="4976812" cy="3235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4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4203">
                  <a:extLst>
                    <a:ext uri="{9D8B030D-6E8A-4147-A177-3AD203B41FA5}">
                      <a16:colId xmlns:a16="http://schemas.microsoft.com/office/drawing/2014/main" xmlns="" val="4109783410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rtl="0"/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Grupa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Grupa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Grupa</a:t>
                      </a:r>
                    </a:p>
                    <a:p>
                      <a:pPr algn="ctr" rtl="0"/>
                      <a:r>
                        <a:rPr lang="lv-LV" noProof="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rtl="0"/>
                      <a:r>
                        <a:rPr lang="lv-LV" noProof="0" dirty="0" smtClean="0"/>
                        <a:t>1.PD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rtl="0"/>
                      <a:r>
                        <a:rPr lang="lv-LV" noProof="0" dirty="0" smtClean="0"/>
                        <a:t>2.PD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8,1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rtl="0"/>
                      <a:r>
                        <a:rPr lang="lv-LV" noProof="0" dirty="0" smtClean="0"/>
                        <a:t>3.PD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8,6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rtl="0"/>
                      <a:r>
                        <a:rPr lang="lv-LV" noProof="0" dirty="0" smtClean="0"/>
                        <a:t>4.PD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/>
                        <a:t>8,9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856535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F669DD-9E44-4099-91B4-47CB2AF424BC}"/>
              </a:ext>
            </a:extLst>
          </p:cNvPr>
          <p:cNvSpPr txBox="1"/>
          <p:nvPr/>
        </p:nvSpPr>
        <p:spPr>
          <a:xfrm>
            <a:off x="5950396" y="494116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accent1">
                    <a:lumMod val="50000"/>
                  </a:schemeClr>
                </a:solidFill>
              </a:rPr>
              <a:t>Grupa A – visa klase.</a:t>
            </a:r>
          </a:p>
          <a:p>
            <a:r>
              <a:rPr lang="lv-LV" sz="2000" dirty="0">
                <a:solidFill>
                  <a:schemeClr val="accent1">
                    <a:lumMod val="50000"/>
                  </a:schemeClr>
                </a:solidFill>
              </a:rPr>
              <a:t>Grupa B – skolēni ar mācīšanās grūtībām un vājām sekmēm latviešu valodā.</a:t>
            </a:r>
          </a:p>
          <a:p>
            <a:r>
              <a:rPr lang="lv-LV" sz="2000" dirty="0">
                <a:solidFill>
                  <a:schemeClr val="accent1">
                    <a:lumMod val="50000"/>
                  </a:schemeClr>
                </a:solidFill>
              </a:rPr>
              <a:t>Grupa C – talantīgie skolēni. 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āmata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6_TF02787940_TF02787940" id="{43B85DD8-2AFE-4CCC-A433-7AAA1992AF66}" vid="{A0B9D852-5F10-40CC-BC31-CF6A0D431E39}"/>
    </a:ext>
  </a:extLst>
</a:theme>
</file>

<file path=ppt/theme/theme2.xml><?xml version="1.0" encoding="utf-8"?>
<a:theme xmlns:a="http://schemas.openxmlformats.org/drawingml/2006/main" name="Office motīvs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motīvs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Prezentācija zilos toņos ar grāmatu kaudzīti (platekrāna)</Template>
  <TotalTime>0</TotalTime>
  <Words>647</Words>
  <Application>Microsoft Office PowerPoint</Application>
  <PresentationFormat>Custom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Grāmatas 16x9</vt:lpstr>
      <vt:lpstr>Jelgavas pilsētas  pedagogu konkurss 2018./2019.</vt:lpstr>
      <vt:lpstr>Darba mērķis: </vt:lpstr>
      <vt:lpstr>Vārdšķiras. </vt:lpstr>
      <vt:lpstr>  Tēmai paredzētais laiks: no 07.01.2019. līdz 23.01.2019. </vt:lpstr>
      <vt:lpstr>Sasniedzamais rezultāts:</vt:lpstr>
      <vt:lpstr>Izmantotās metodes:</vt:lpstr>
      <vt:lpstr>Vērtēšana: </vt:lpstr>
      <vt:lpstr>Skolēnu izaugsme dinamikā.</vt:lpstr>
      <vt:lpstr> Summatīvā vērtēšana:</vt:lpstr>
      <vt:lpstr>Skolēnu pārbaudes darbu rezultātu diagramma </vt:lpstr>
      <vt:lpstr>Secinājumi:</vt:lpstr>
      <vt:lpstr>Atklātā mācību dubultstunda 20.03.2019.  Stundas tēma: «Darbības vārdu locīšana» </vt:lpstr>
      <vt:lpstr>Stundas mērķis: Pilnveidot zināšanas par darbības vārdu laikiem.  Attīstīt prasmi veidot teikumus, kuros ir darbības vārdi pareizā formā. </vt:lpstr>
      <vt:lpstr>Sasniedzamais rezultāts:</vt:lpstr>
      <vt:lpstr>Uzdevumi:</vt:lpstr>
      <vt:lpstr>Stundas uzbūve</vt:lpstr>
      <vt:lpstr>Secinājumi: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2019-03-14T15:18:17Z</dcterms:created>
  <dcterms:modified xsi:type="dcterms:W3CDTF">2019-08-16T07:38:54Z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