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94" r:id="rId3"/>
    <p:sldId id="295" r:id="rId4"/>
    <p:sldId id="296" r:id="rId5"/>
    <p:sldId id="284" r:id="rId6"/>
    <p:sldId id="262" r:id="rId7"/>
    <p:sldId id="283" r:id="rId8"/>
    <p:sldId id="282" r:id="rId9"/>
    <p:sldId id="291" r:id="rId10"/>
    <p:sldId id="290" r:id="rId11"/>
    <p:sldId id="297" r:id="rId12"/>
    <p:sldId id="298" r:id="rId13"/>
    <p:sldId id="299" r:id="rId14"/>
    <p:sldId id="292" r:id="rId15"/>
    <p:sldId id="302" r:id="rId16"/>
    <p:sldId id="301" r:id="rId17"/>
    <p:sldId id="306" r:id="rId18"/>
    <p:sldId id="303" r:id="rId19"/>
    <p:sldId id="305" r:id="rId20"/>
    <p:sldId id="304" r:id="rId21"/>
    <p:sldId id="281" r:id="rId22"/>
    <p:sldId id="273" r:id="rId23"/>
    <p:sldId id="307" r:id="rId24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228E17A-E6F4-49AA-A503-3B60006B3A76}">
          <p14:sldIdLst>
            <p14:sldId id="257"/>
            <p14:sldId id="294"/>
            <p14:sldId id="295"/>
            <p14:sldId id="296"/>
            <p14:sldId id="284"/>
            <p14:sldId id="262"/>
            <p14:sldId id="283"/>
          </p14:sldIdLst>
        </p14:section>
        <p14:section name="Untitled Section" id="{633C3E39-DB91-4051-ADD8-66858D71DB87}">
          <p14:sldIdLst>
            <p14:sldId id="282"/>
            <p14:sldId id="291"/>
            <p14:sldId id="290"/>
            <p14:sldId id="297"/>
            <p14:sldId id="298"/>
            <p14:sldId id="299"/>
            <p14:sldId id="292"/>
            <p14:sldId id="302"/>
            <p14:sldId id="301"/>
            <p14:sldId id="306"/>
            <p14:sldId id="303"/>
            <p14:sldId id="305"/>
            <p14:sldId id="304"/>
            <p14:sldId id="281"/>
            <p14:sldId id="273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9D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24" autoAdjust="0"/>
    <p:restoredTop sz="94660"/>
  </p:normalViewPr>
  <p:slideViewPr>
    <p:cSldViewPr>
      <p:cViewPr varScale="1">
        <p:scale>
          <a:sx n="110" d="100"/>
          <a:sy n="110" d="100"/>
        </p:scale>
        <p:origin x="2112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sg\Google%20Drive\Uz&#326;&#275;mumu%20aptauja%202019\apkopojumi\stradajo&#353;ie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sg\Google%20Drive\Uz&#326;&#275;mumu%20aptauja%202019\apkopojumi\stradajo&#353;ie20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inzenieri!$F$13:$F$23</c:f>
              <c:strCache>
                <c:ptCount val="11"/>
                <c:pt idx="0">
                  <c:v>Elektrotehnikas inženieris</c:v>
                </c:pt>
                <c:pt idx="1">
                  <c:v>Būvinženieri</c:v>
                </c:pt>
                <c:pt idx="2">
                  <c:v>Informācijas sistēmu, datorspeciālisti</c:v>
                </c:pt>
                <c:pt idx="3">
                  <c:v>Inženieri- enerģētiķi</c:v>
                </c:pt>
                <c:pt idx="4">
                  <c:v>Elektronikas inženieris</c:v>
                </c:pt>
                <c:pt idx="5">
                  <c:v>Kvalitātes vadītājs / kvalitātes inženieris</c:v>
                </c:pt>
                <c:pt idx="6">
                  <c:v>Mehatroniķi / mehatronikas inženieri</c:v>
                </c:pt>
                <c:pt idx="7">
                  <c:v>Mārketinga / pārdošanas speciālisti</c:v>
                </c:pt>
                <c:pt idx="8">
                  <c:v>Metināšanas inženieri</c:v>
                </c:pt>
                <c:pt idx="9">
                  <c:v>Mehānikas inženieri</c:v>
                </c:pt>
                <c:pt idx="10">
                  <c:v>Konstruktori- tehnologi</c:v>
                </c:pt>
              </c:strCache>
            </c:strRef>
          </c:cat>
          <c:val>
            <c:numRef>
              <c:f>inzenieri!$G$13:$G$23</c:f>
              <c:numCache>
                <c:formatCode>0</c:formatCode>
                <c:ptCount val="11"/>
                <c:pt idx="0">
                  <c:v>21.45</c:v>
                </c:pt>
                <c:pt idx="1">
                  <c:v>21.45</c:v>
                </c:pt>
                <c:pt idx="2">
                  <c:v>21.45</c:v>
                </c:pt>
                <c:pt idx="3">
                  <c:v>38.61</c:v>
                </c:pt>
                <c:pt idx="4">
                  <c:v>51.480000000000004</c:v>
                </c:pt>
                <c:pt idx="5">
                  <c:v>72.930000000000007</c:v>
                </c:pt>
                <c:pt idx="6">
                  <c:v>82</c:v>
                </c:pt>
                <c:pt idx="7">
                  <c:v>85.8</c:v>
                </c:pt>
                <c:pt idx="8">
                  <c:v>94.38</c:v>
                </c:pt>
                <c:pt idx="9">
                  <c:v>175.89000000000001</c:v>
                </c:pt>
                <c:pt idx="10">
                  <c:v>184.47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3F-475E-8365-D7FD80590F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1883040"/>
        <c:axId val="127787824"/>
      </c:barChart>
      <c:catAx>
        <c:axId val="191883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lv-LV"/>
          </a:p>
        </c:txPr>
        <c:crossAx val="127787824"/>
        <c:crosses val="autoZero"/>
        <c:auto val="1"/>
        <c:lblAlgn val="ctr"/>
        <c:lblOffset val="100"/>
        <c:noMultiLvlLbl val="0"/>
      </c:catAx>
      <c:valAx>
        <c:axId val="127787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lv-LV"/>
          </a:p>
        </c:txPr>
        <c:crossAx val="191883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Calibri" panose="020F0502020204030204" pitchFamily="34" charset="0"/>
          <a:cs typeface="Calibri" panose="020F0502020204030204" pitchFamily="34" charset="0"/>
        </a:defRPr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strādnieki!$G$4:$G$13</c:f>
              <c:strCache>
                <c:ptCount val="10"/>
                <c:pt idx="0">
                  <c:v>Termoapstrādes speciālisti</c:v>
                </c:pt>
                <c:pt idx="1">
                  <c:v>Frēzētāji</c:v>
                </c:pt>
                <c:pt idx="2">
                  <c:v>Iekārtu remontatslēdznieki</c:v>
                </c:pt>
                <c:pt idx="3">
                  <c:v>Elektromontāžas atslēdznieki</c:v>
                </c:pt>
                <c:pt idx="4">
                  <c:v>Instrument-atslēdznieki</c:v>
                </c:pt>
                <c:pt idx="5">
                  <c:v>Virpotāji</c:v>
                </c:pt>
                <c:pt idx="6">
                  <c:v>Krāsotāji</c:v>
                </c:pt>
                <c:pt idx="7">
                  <c:v>Atslēdznieki / montāžas atslēdznieki</c:v>
                </c:pt>
                <c:pt idx="8">
                  <c:v>CNCs darba galdu iestatītāji / operatori</c:v>
                </c:pt>
                <c:pt idx="9">
                  <c:v>Metinātāji</c:v>
                </c:pt>
              </c:strCache>
            </c:strRef>
          </c:cat>
          <c:val>
            <c:numRef>
              <c:f>strādnieki!$H$4:$H$13</c:f>
              <c:numCache>
                <c:formatCode>0</c:formatCode>
                <c:ptCount val="10"/>
                <c:pt idx="0">
                  <c:v>12.870000000000001</c:v>
                </c:pt>
                <c:pt idx="1">
                  <c:v>34.32</c:v>
                </c:pt>
                <c:pt idx="2">
                  <c:v>38.61</c:v>
                </c:pt>
                <c:pt idx="3">
                  <c:v>47.19</c:v>
                </c:pt>
                <c:pt idx="4">
                  <c:v>81.510000000000005</c:v>
                </c:pt>
                <c:pt idx="5">
                  <c:v>85.8</c:v>
                </c:pt>
                <c:pt idx="6">
                  <c:v>175.89000000000001</c:v>
                </c:pt>
                <c:pt idx="7">
                  <c:v>514.79999999999995</c:v>
                </c:pt>
                <c:pt idx="8">
                  <c:v>866.58</c:v>
                </c:pt>
                <c:pt idx="9">
                  <c:v>1076.79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B6-44A8-A0F0-1F2EEF062D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8683040"/>
        <c:axId val="188681472"/>
      </c:barChart>
      <c:catAx>
        <c:axId val="188683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lv-LV"/>
          </a:p>
        </c:txPr>
        <c:crossAx val="188681472"/>
        <c:crosses val="autoZero"/>
        <c:auto val="1"/>
        <c:lblAlgn val="ctr"/>
        <c:lblOffset val="100"/>
        <c:noMultiLvlLbl val="0"/>
      </c:catAx>
      <c:valAx>
        <c:axId val="188681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lv-LV"/>
          </a:p>
        </c:txPr>
        <c:crossAx val="188683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Calibri" panose="020F0502020204030204" pitchFamily="34" charset="0"/>
          <a:cs typeface="Calibri" panose="020F0502020204030204" pitchFamily="34" charset="0"/>
        </a:defRPr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621F7-246C-4CC6-8FD2-2F996035DD12}" type="datetimeFigureOut">
              <a:rPr lang="lv-LV" smtClean="0"/>
              <a:t>04.12.2019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7148B-32A1-4DD7-B43A-0B72C66D5CC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33226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7148B-32A1-4DD7-B43A-0B72C66D5CC9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03619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FB13-3041-4DD9-B806-A6250B593582}" type="datetimeFigureOut">
              <a:rPr lang="lt-LT" smtClean="0"/>
              <a:t>2019-12-04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4D54E-4AC4-496C-B369-36B397BEEEF7}" type="slidenum">
              <a:rPr lang="lt-LT" smtClean="0"/>
              <a:t>‹#›</a:t>
            </a:fld>
            <a:endParaRPr lang="lt-LT" dirty="0"/>
          </a:p>
        </p:txBody>
      </p:sp>
      <p:pic>
        <p:nvPicPr>
          <p:cNvPr id="7" name="Picture 6" descr="http://eacea.ec.europa.eu/img/visuals/erasmus/jpeg/LogosBeneficairesErasmus+RIGHT_LV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309320"/>
            <a:ext cx="2697636" cy="5072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6239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FB13-3041-4DD9-B806-A6250B593582}" type="datetimeFigureOut">
              <a:rPr lang="lt-LT" smtClean="0"/>
              <a:t>2019-12-04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4D54E-4AC4-496C-B369-36B397BEEEF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9095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FB13-3041-4DD9-B806-A6250B593582}" type="datetimeFigureOut">
              <a:rPr lang="lt-LT" smtClean="0"/>
              <a:t>2019-12-04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4D54E-4AC4-496C-B369-36B397BEEEF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91055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FB13-3041-4DD9-B806-A6250B593582}" type="datetimeFigureOut">
              <a:rPr lang="lt-LT" smtClean="0"/>
              <a:t>2019-12-04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4D54E-4AC4-496C-B369-36B397BEEEF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15021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FB13-3041-4DD9-B806-A6250B593582}" type="datetimeFigureOut">
              <a:rPr lang="lt-LT" smtClean="0"/>
              <a:t>2019-12-04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4D54E-4AC4-496C-B369-36B397BEEEF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21248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FB13-3041-4DD9-B806-A6250B593582}" type="datetimeFigureOut">
              <a:rPr lang="lt-LT" smtClean="0"/>
              <a:t>2019-12-04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4D54E-4AC4-496C-B369-36B397BEEEF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6672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FB13-3041-4DD9-B806-A6250B593582}" type="datetimeFigureOut">
              <a:rPr lang="lt-LT" smtClean="0"/>
              <a:t>2019-12-04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4D54E-4AC4-496C-B369-36B397BEEEF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63010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FB13-3041-4DD9-B806-A6250B593582}" type="datetimeFigureOut">
              <a:rPr lang="lt-LT" smtClean="0"/>
              <a:t>2019-12-04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4D54E-4AC4-496C-B369-36B397BEEEF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02797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FB13-3041-4DD9-B806-A6250B593582}" type="datetimeFigureOut">
              <a:rPr lang="lt-LT" smtClean="0"/>
              <a:t>2019-12-04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4D54E-4AC4-496C-B369-36B397BEEEF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69411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FB13-3041-4DD9-B806-A6250B593582}" type="datetimeFigureOut">
              <a:rPr lang="lt-LT" smtClean="0"/>
              <a:t>2019-12-04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4D54E-4AC4-496C-B369-36B397BEEEF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60351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FB13-3041-4DD9-B806-A6250B593582}" type="datetimeFigureOut">
              <a:rPr lang="lt-LT" smtClean="0"/>
              <a:t>2019-12-04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4D54E-4AC4-496C-B369-36B397BEEEF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06988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6FB13-3041-4DD9-B806-A6250B593582}" type="datetimeFigureOut">
              <a:rPr lang="lt-LT" smtClean="0"/>
              <a:t>2019-12-04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4D54E-4AC4-496C-B369-36B397BEEEF7}" type="slidenum">
              <a:rPr lang="lt-LT" smtClean="0"/>
              <a:t>‹#›</a:t>
            </a:fld>
            <a:endParaRPr lang="lt-LT"/>
          </a:p>
        </p:txBody>
      </p:sp>
      <p:pic>
        <p:nvPicPr>
          <p:cNvPr id="7" name="Picture 6" descr="http://eacea.ec.europa.eu/img/visuals/erasmus/jpeg/LogosBeneficairesErasmus+RIGHT_LV.jpg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126772"/>
            <a:ext cx="3031976" cy="6169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349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hyperlink" Target="https://visc.gov.lv/profizglitiba/dokumenti/standarti/2017/PS-123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isc.gov.lv/profizglitiba/dokumenti/standarti/2017/PS-124.pdf" TargetMode="External"/><Relationship Id="rId2" Type="http://schemas.openxmlformats.org/officeDocument/2006/relationships/hyperlink" Target="https://visc.gov.lv/profizglitiba/dokumenti/standarti/2017/PS-123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tmp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nge4industry.eu/" TargetMode="External"/><Relationship Id="rId7" Type="http://schemas.openxmlformats.org/officeDocument/2006/relationships/image" Target="../media/image3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2.jpeg"/><Relationship Id="rId4" Type="http://schemas.openxmlformats.org/officeDocument/2006/relationships/hyperlink" Target="http://change4industry.eu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hange4industry.eu/" TargetMode="External"/><Relationship Id="rId7" Type="http://schemas.openxmlformats.org/officeDocument/2006/relationships/image" Target="../media/image10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</p:spPr>
      </p:pic>
      <p:sp>
        <p:nvSpPr>
          <p:cNvPr id="6" name="Text Placeholder 6"/>
          <p:cNvSpPr txBox="1">
            <a:spLocks/>
          </p:cNvSpPr>
          <p:nvPr/>
        </p:nvSpPr>
        <p:spPr>
          <a:xfrm>
            <a:off x="3707904" y="908720"/>
            <a:ext cx="5328592" cy="331236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5800" dirty="0" smtClean="0">
              <a:solidFill>
                <a:schemeClr val="bg1"/>
              </a:solidFill>
            </a:endParaRPr>
          </a:p>
          <a:p>
            <a:endParaRPr lang="lv-LV" sz="5800" dirty="0">
              <a:solidFill>
                <a:schemeClr val="bg1"/>
              </a:solidFill>
            </a:endParaRPr>
          </a:p>
          <a:p>
            <a:r>
              <a:rPr lang="lv-LV" sz="9000" dirty="0" err="1" smtClean="0">
                <a:solidFill>
                  <a:schemeClr val="bg1"/>
                </a:solidFill>
              </a:rPr>
              <a:t>Erasmus</a:t>
            </a:r>
            <a:r>
              <a:rPr lang="lv-LV" sz="9000" dirty="0">
                <a:solidFill>
                  <a:schemeClr val="bg1"/>
                </a:solidFill>
              </a:rPr>
              <a:t>+ </a:t>
            </a:r>
            <a:r>
              <a:rPr lang="lv-LV" sz="9000" dirty="0" smtClean="0">
                <a:solidFill>
                  <a:schemeClr val="bg1"/>
                </a:solidFill>
              </a:rPr>
              <a:t>projekts</a:t>
            </a:r>
          </a:p>
          <a:p>
            <a:endParaRPr lang="lv-LV" sz="9000" dirty="0">
              <a:solidFill>
                <a:schemeClr val="bg1"/>
              </a:solidFill>
            </a:endParaRPr>
          </a:p>
          <a:p>
            <a:r>
              <a:rPr lang="lv-LV" sz="9000" dirty="0">
                <a:solidFill>
                  <a:schemeClr val="bg1"/>
                </a:solidFill>
              </a:rPr>
              <a:t> </a:t>
            </a:r>
            <a:r>
              <a:rPr lang="lv-LV" sz="14400" b="1" dirty="0">
                <a:solidFill>
                  <a:schemeClr val="bg1"/>
                </a:solidFill>
              </a:rPr>
              <a:t>Metālapstrādes nozares darbinieku sagatavošana darbam ar </a:t>
            </a:r>
            <a:r>
              <a:rPr lang="lv-LV" sz="14400" b="1" dirty="0" smtClean="0">
                <a:solidFill>
                  <a:schemeClr val="bg1"/>
                </a:solidFill>
              </a:rPr>
              <a:t>viedām</a:t>
            </a:r>
            <a:endParaRPr lang="lv-LV" sz="14400" b="1" dirty="0">
              <a:solidFill>
                <a:schemeClr val="bg1"/>
              </a:solidFill>
            </a:endParaRPr>
          </a:p>
          <a:p>
            <a:r>
              <a:rPr lang="lv-LV" sz="14400" b="1" dirty="0">
                <a:solidFill>
                  <a:schemeClr val="bg1"/>
                </a:solidFill>
              </a:rPr>
              <a:t>tehnoloģijām atbilstoši Industrijas 4.0 vajadzībām</a:t>
            </a:r>
          </a:p>
          <a:p>
            <a:r>
              <a:rPr lang="lv-LV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3059832" y="5013175"/>
            <a:ext cx="5544616" cy="11129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1600" dirty="0" smtClean="0">
              <a:solidFill>
                <a:schemeClr val="bg1"/>
              </a:solidFill>
            </a:endParaRPr>
          </a:p>
          <a:p>
            <a:endParaRPr lang="lv-LV" sz="1600" dirty="0">
              <a:solidFill>
                <a:schemeClr val="bg1"/>
              </a:solidFill>
            </a:endParaRPr>
          </a:p>
          <a:p>
            <a:r>
              <a:rPr lang="lv-LV" sz="4000" dirty="0" smtClean="0">
                <a:solidFill>
                  <a:schemeClr val="bg1"/>
                </a:solidFill>
              </a:rPr>
              <a:t>Projekta Nr. </a:t>
            </a:r>
            <a:r>
              <a:rPr lang="en-US" sz="4000" dirty="0" smtClean="0">
                <a:solidFill>
                  <a:schemeClr val="bg1"/>
                </a:solidFill>
              </a:rPr>
              <a:t>2015-1-LT01-KA202-013415</a:t>
            </a:r>
            <a:endParaRPr lang="lv-LV" sz="4000" dirty="0" smtClean="0">
              <a:solidFill>
                <a:schemeClr val="bg1"/>
              </a:solidFill>
            </a:endParaRPr>
          </a:p>
          <a:p>
            <a:endParaRPr lang="lv-LV" sz="1600" dirty="0" smtClean="0">
              <a:solidFill>
                <a:schemeClr val="bg1"/>
              </a:solidFill>
            </a:endParaRPr>
          </a:p>
          <a:p>
            <a:endParaRPr lang="lv-LV" sz="1600" dirty="0">
              <a:solidFill>
                <a:schemeClr val="bg1"/>
              </a:solidFill>
            </a:endParaRPr>
          </a:p>
          <a:p>
            <a:endParaRPr lang="lv-LV" sz="1600" dirty="0" smtClean="0">
              <a:solidFill>
                <a:schemeClr val="bg1"/>
              </a:solidFill>
            </a:endParaRPr>
          </a:p>
          <a:p>
            <a:endParaRPr lang="lv-LV" sz="1600" dirty="0">
              <a:solidFill>
                <a:schemeClr val="bg1"/>
              </a:solidFill>
            </a:endParaRPr>
          </a:p>
          <a:p>
            <a:endParaRPr lang="lv-LV" sz="1600" dirty="0" smtClean="0">
              <a:solidFill>
                <a:schemeClr val="bg1"/>
              </a:solidFill>
            </a:endParaRPr>
          </a:p>
          <a:p>
            <a:r>
              <a:rPr lang="lv-LV" sz="6000" dirty="0" smtClean="0">
                <a:solidFill>
                  <a:schemeClr val="bg1"/>
                </a:solidFill>
              </a:rPr>
              <a:t>ZRKAC direktores vietniece Skaidrīte Bukbārde</a:t>
            </a:r>
          </a:p>
          <a:p>
            <a:endParaRPr lang="lv-LV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3635896" y="4725144"/>
            <a:ext cx="4968552" cy="8280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3788296" y="6381328"/>
            <a:ext cx="3087960" cy="2520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2019.gada 19.novembris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9" descr="http://eacea.ec.europa.eu/img/visuals/erasmus/jpeg/LogosBeneficairesErasmus+RIGHT_L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418" y="6316387"/>
            <a:ext cx="2697636" cy="5072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658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4" y="19048"/>
            <a:ext cx="9144000" cy="68062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lv-LV" sz="4000" b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Projekta rezultāti: </a:t>
            </a:r>
            <a:r>
              <a:rPr lang="lv-LV" sz="4000" b="1" dirty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/>
            </a:r>
            <a:br>
              <a:rPr lang="lv-LV" sz="4000" b="1" dirty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</a:br>
            <a:endParaRPr lang="lt-LT" sz="4000" dirty="0">
              <a:solidFill>
                <a:schemeClr val="bg1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238105"/>
            <a:ext cx="7488832" cy="3999207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lv-LV" sz="4900" dirty="0" smtClean="0"/>
              <a:t>Izstrādāts kopīgs CNC operatora profesijas standarts (EQF3, EQF 4, EQF 5)  </a:t>
            </a:r>
            <a:r>
              <a:rPr lang="lv-LV" sz="4900" dirty="0"/>
              <a:t>un </a:t>
            </a:r>
            <a:r>
              <a:rPr lang="lv-LV" sz="4900" dirty="0" smtClean="0"/>
              <a:t>modulāra profesionālās </a:t>
            </a:r>
            <a:r>
              <a:rPr lang="lv-LV" sz="4900" dirty="0"/>
              <a:t>izglītības </a:t>
            </a:r>
            <a:r>
              <a:rPr lang="lv-LV" sz="4900" dirty="0" smtClean="0"/>
              <a:t>programma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lv-LV" sz="4900" dirty="0" smtClean="0"/>
              <a:t>aktualizēti profesiju standarti «Programvadības metālapstrādes darbgaldu iestatītājs» un «Programvadības metālapstrādes darbgaldu operators» (iepriekš-CNC) un aktualizētas profesionālās izglītības programmas;</a:t>
            </a:r>
          </a:p>
          <a:p>
            <a:pPr marL="0" indent="0">
              <a:spcBef>
                <a:spcPts val="0"/>
              </a:spcBef>
              <a:buNone/>
            </a:pPr>
            <a:endParaRPr lang="lv-LV" sz="49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lv-LV" sz="49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t="7143" r="4243" b="15715"/>
          <a:stretch/>
        </p:blipFill>
        <p:spPr bwMode="auto">
          <a:xfrm>
            <a:off x="107504" y="116632"/>
            <a:ext cx="1870710" cy="5137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http://eacea.ec.europa.eu/img/visuals/erasmus/jpeg/LogosBeneficairesErasmus+RIGHT_L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299003"/>
            <a:ext cx="2697636" cy="5072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917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lv-LV" b="1" dirty="0">
                <a:solidFill>
                  <a:schemeClr val="bg1"/>
                </a:solidFill>
                <a:cs typeface="Calibri Light" panose="020F0302020204030204" pitchFamily="34" charset="0"/>
              </a:rPr>
              <a:t>Projekta rezultāti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lv-LV" dirty="0" smtClean="0">
              <a:hlinkClick r:id="rId2"/>
            </a:endParaRPr>
          </a:p>
          <a:p>
            <a:endParaRPr lang="lv-LV" dirty="0">
              <a:hlinkClick r:id="rId2"/>
            </a:endParaRPr>
          </a:p>
          <a:p>
            <a:endParaRPr lang="lv-LV" dirty="0" smtClean="0">
              <a:hlinkClick r:id="rId2"/>
            </a:endParaRPr>
          </a:p>
          <a:p>
            <a:endParaRPr lang="lv-LV" dirty="0">
              <a:hlinkClick r:id="rId2"/>
            </a:endParaRPr>
          </a:p>
          <a:p>
            <a:endParaRPr lang="lv-LV" dirty="0" smtClean="0">
              <a:hlinkClick r:id="rId2"/>
            </a:endParaRPr>
          </a:p>
          <a:p>
            <a:endParaRPr lang="lv-LV" dirty="0" smtClean="0">
              <a:hlinkClick r:id="rId2"/>
            </a:endParaRPr>
          </a:p>
          <a:p>
            <a:endParaRPr lang="lv-LV" dirty="0" smtClean="0">
              <a:hlinkClick r:id="rId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lv-LV" sz="30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https</a:t>
            </a:r>
            <a:r>
              <a:rPr lang="lv-LV" sz="3000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://</a:t>
            </a:r>
            <a:r>
              <a:rPr lang="lv-LV" sz="30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visc.gov.lv/profizglitiba/dokumenti/standarti/2017/PS-123.pdf</a:t>
            </a:r>
            <a:endParaRPr lang="lv-LV" sz="30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lv-LV" dirty="0"/>
          </a:p>
        </p:txBody>
      </p:sp>
      <p:pic>
        <p:nvPicPr>
          <p:cNvPr id="4" name="Content Placeholder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7"/>
          <a:stretch/>
        </p:blipFill>
        <p:spPr>
          <a:xfrm>
            <a:off x="971600" y="1105804"/>
            <a:ext cx="7200800" cy="406152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t="7143" r="4243" b="15715"/>
          <a:stretch/>
        </p:blipFill>
        <p:spPr bwMode="auto">
          <a:xfrm>
            <a:off x="107504" y="116632"/>
            <a:ext cx="1870710" cy="5137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4370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lv-LV" b="1" dirty="0">
                <a:solidFill>
                  <a:schemeClr val="bg1"/>
                </a:solidFill>
                <a:cs typeface="Calibri Light" panose="020F0302020204030204" pitchFamily="34" charset="0"/>
              </a:rPr>
              <a:t>Projekta rezultāti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5125"/>
            <a:ext cx="8229600" cy="4906203"/>
          </a:xfrm>
        </p:spPr>
        <p:txBody>
          <a:bodyPr>
            <a:normAutofit fontScale="92500" lnSpcReduction="10000"/>
          </a:bodyPr>
          <a:lstStyle/>
          <a:p>
            <a:endParaRPr lang="lv-LV" dirty="0" smtClean="0">
              <a:hlinkClick r:id="rId2"/>
            </a:endParaRPr>
          </a:p>
          <a:p>
            <a:endParaRPr lang="lv-LV" dirty="0">
              <a:hlinkClick r:id="rId2"/>
            </a:endParaRPr>
          </a:p>
          <a:p>
            <a:endParaRPr lang="lv-LV" dirty="0" smtClean="0">
              <a:hlinkClick r:id="rId2"/>
            </a:endParaRPr>
          </a:p>
          <a:p>
            <a:endParaRPr lang="lv-LV" dirty="0">
              <a:hlinkClick r:id="rId2"/>
            </a:endParaRPr>
          </a:p>
          <a:p>
            <a:endParaRPr lang="lv-LV" dirty="0" smtClean="0">
              <a:hlinkClick r:id="rId2"/>
            </a:endParaRPr>
          </a:p>
          <a:p>
            <a:endParaRPr lang="lv-LV" dirty="0" smtClean="0">
              <a:hlinkClick r:id="rId2"/>
            </a:endParaRPr>
          </a:p>
          <a:p>
            <a:endParaRPr lang="lv-LV" dirty="0" smtClean="0">
              <a:hlinkClick r:id="rId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lv-LV" sz="2800" dirty="0" smtClean="0">
              <a:hlinkClick r:id="rId3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dirty="0" smtClean="0">
                <a:hlinkClick r:id="rId3"/>
              </a:rPr>
              <a:t>https</a:t>
            </a:r>
            <a:r>
              <a:rPr lang="lv-LV" sz="2800" dirty="0">
                <a:hlinkClick r:id="rId3"/>
              </a:rPr>
              <a:t>://visc.gov.lv/profizglitiba/dokumenti/standarti/2017/PS-124.pdf</a:t>
            </a:r>
            <a:endParaRPr lang="lv-LV" dirty="0"/>
          </a:p>
        </p:txBody>
      </p:sp>
      <p:pic>
        <p:nvPicPr>
          <p:cNvPr id="5" name="Picture 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t="7143" r="4243" b="15715"/>
          <a:stretch/>
        </p:blipFill>
        <p:spPr bwMode="auto">
          <a:xfrm>
            <a:off x="107504" y="116632"/>
            <a:ext cx="1870710" cy="5137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Content Placeholder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718141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8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1"/>
            <a:ext cx="9144000" cy="68557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sz="4000" b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Projekta rezultāti: </a:t>
            </a:r>
            <a:r>
              <a:rPr lang="lv-LV" sz="4000" b="1" dirty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/>
            </a:r>
            <a:br>
              <a:rPr lang="lv-LV" sz="4000" b="1" dirty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</a:br>
            <a:endParaRPr lang="lt-LT" sz="4000" dirty="0">
              <a:solidFill>
                <a:schemeClr val="bg1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238105"/>
            <a:ext cx="7488832" cy="3999207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lv-LV" sz="5000" dirty="0"/>
              <a:t>I</a:t>
            </a:r>
            <a:r>
              <a:rPr lang="lv-LV" sz="5000" dirty="0" smtClean="0"/>
              <a:t>zveidota</a:t>
            </a:r>
            <a:r>
              <a:rPr lang="lv-LV" sz="5000" b="1" dirty="0" smtClean="0"/>
              <a:t> </a:t>
            </a:r>
            <a:r>
              <a:rPr lang="lv-LV" sz="5000" b="1" dirty="0"/>
              <a:t>apmācību </a:t>
            </a:r>
            <a:r>
              <a:rPr lang="lv-LV" sz="5000" b="1" dirty="0" smtClean="0"/>
              <a:t>sistēma</a:t>
            </a:r>
            <a:r>
              <a:rPr lang="lv-LV" sz="5000" dirty="0" smtClean="0"/>
              <a:t>, lai nodrošinātu iespēju pilnveidot </a:t>
            </a:r>
            <a:r>
              <a:rPr lang="lv-LV" sz="5000" dirty="0"/>
              <a:t>metālapstrādes nozarē strādājošo </a:t>
            </a:r>
            <a:r>
              <a:rPr lang="lv-LV" sz="5000" dirty="0" smtClean="0"/>
              <a:t>prasmes;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lv-LV" sz="5000" dirty="0" smtClean="0"/>
              <a:t>Izstrādāti </a:t>
            </a:r>
            <a:r>
              <a:rPr lang="lv-LV" sz="5000" b="1" dirty="0" smtClean="0"/>
              <a:t>mācību materiāli</a:t>
            </a:r>
            <a:r>
              <a:rPr lang="lv-LV" sz="5000" dirty="0" smtClean="0"/>
              <a:t>: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lv-LV" sz="5000" dirty="0" smtClean="0"/>
              <a:t>mācību grāmata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lv-LV" sz="5000" dirty="0" smtClean="0"/>
              <a:t>darba burtnīca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lv-LV" sz="5000" dirty="0" smtClean="0"/>
              <a:t>rokasgrāmata pasniedzējam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lv-LV" sz="5000" dirty="0"/>
              <a:t>p</a:t>
            </a:r>
            <a:r>
              <a:rPr lang="lv-LV" sz="5000" dirty="0" smtClean="0"/>
              <a:t>lakāti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lv-LV" sz="5000" dirty="0" smtClean="0"/>
              <a:t>video prezentācijas,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lv-LV" sz="5000" dirty="0" smtClean="0"/>
              <a:t>testi </a:t>
            </a:r>
            <a:r>
              <a:rPr lang="lv-LV" sz="5000" dirty="0"/>
              <a:t>zināšanu </a:t>
            </a:r>
            <a:r>
              <a:rPr lang="lv-LV" sz="5000" dirty="0" smtClean="0"/>
              <a:t>pārbaudei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lv-LV" sz="5000" dirty="0" smtClean="0"/>
              <a:t>Izstrādāta </a:t>
            </a:r>
            <a:r>
              <a:rPr lang="lv-LV" sz="5000" b="1" dirty="0" smtClean="0"/>
              <a:t>E-mācību platforma.</a:t>
            </a:r>
            <a:r>
              <a:rPr lang="lv-LV" sz="5000" dirty="0" smtClean="0"/>
              <a:t> </a:t>
            </a:r>
            <a:endParaRPr lang="lv-LV" sz="5000" dirty="0"/>
          </a:p>
          <a:p>
            <a:pPr marL="0" indent="0">
              <a:spcBef>
                <a:spcPts val="0"/>
              </a:spcBef>
              <a:buNone/>
            </a:pPr>
            <a:endParaRPr lang="lv-LV" sz="49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lv-LV" sz="49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t="7143" r="4243" b="15715"/>
          <a:stretch/>
        </p:blipFill>
        <p:spPr bwMode="auto">
          <a:xfrm>
            <a:off x="107504" y="116632"/>
            <a:ext cx="1870710" cy="5137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http://eacea.ec.europa.eu/img/visuals/erasmus/jpeg/LogosBeneficairesErasmus+RIGHT_L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299003"/>
            <a:ext cx="2697636" cy="5072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200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1"/>
            <a:ext cx="9144000" cy="6891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sz="4000" b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          Projekta rezultāti: projekta materiālu aprobācija </a:t>
            </a:r>
            <a:r>
              <a:rPr lang="lv-LV" sz="4000" b="1" dirty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/>
            </a:r>
            <a:br>
              <a:rPr lang="lv-LV" sz="4000" b="1" dirty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</a:br>
            <a:endParaRPr lang="lt-LT" sz="4000" dirty="0">
              <a:solidFill>
                <a:schemeClr val="bg1"/>
              </a:solidFill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t="7143" r="4243" b="15715"/>
          <a:stretch/>
        </p:blipFill>
        <p:spPr bwMode="auto">
          <a:xfrm>
            <a:off x="107504" y="116632"/>
            <a:ext cx="1870710" cy="5137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http://eacea.ec.europa.eu/img/visuals/erasmus/jpeg/LogosBeneficairesErasmus+RIGHT_L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299003"/>
            <a:ext cx="2697636" cy="5072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57200" y="2238106"/>
            <a:ext cx="699512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Aprobācijā piedalījās</a:t>
            </a:r>
            <a:r>
              <a:rPr lang="lv-LV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endParaRPr lang="lv-LV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 izglītojamie </a:t>
            </a:r>
            <a:r>
              <a:rPr lang="lv-LV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grupās (pieaugušie, Jelgavas Amatu vidusskolas audzēkņi, Jelgavas Tehnoloģiju vidusskolas skolēni)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Programmas ilgums: </a:t>
            </a:r>
            <a:r>
              <a:rPr lang="lv-LV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 </a:t>
            </a:r>
            <a:r>
              <a:rPr lang="lv-LV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hours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lv-LV" sz="3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Profesionālās izglītības iestāžu pasniedzēji</a:t>
            </a:r>
            <a:r>
              <a:rPr lang="lv-LV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lv-LV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grupa (13 pasniedzēji), 32 stundas </a:t>
            </a:r>
          </a:p>
          <a:p>
            <a:endParaRPr lang="lv-LV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lv-LV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lv-LV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13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7"/>
            <a:ext cx="9144000" cy="68557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3568" y="2274838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1305342"/>
            <a:ext cx="6390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lv-LV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lv-LV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lt-LT" sz="24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855" y="1127"/>
            <a:ext cx="4737789" cy="3553342"/>
          </a:xfrm>
          <a:prstGeom prst="rect">
            <a:avLst/>
          </a:prstGeom>
        </p:spPr>
      </p:pic>
      <p:pic>
        <p:nvPicPr>
          <p:cNvPr id="9" name="Picture 8" descr="http://eacea.ec.europa.eu/img/visuals/erasmus/jpeg/LogosBeneficairesErasmus+RIGHT_L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165305"/>
            <a:ext cx="2769644" cy="640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49513"/>
            <a:ext cx="5220072" cy="39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9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1"/>
            <a:ext cx="9144000" cy="68557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sz="4000" b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          Projekta rezultāti: projekta materiālu aprobācija </a:t>
            </a:r>
            <a:r>
              <a:rPr lang="lv-LV" sz="4000" b="1" dirty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/>
            </a:r>
            <a:br>
              <a:rPr lang="lv-LV" sz="4000" b="1" dirty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</a:br>
            <a:endParaRPr lang="lt-LT" sz="4000" dirty="0">
              <a:solidFill>
                <a:schemeClr val="bg1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238105"/>
            <a:ext cx="7488832" cy="399920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lv-LV" sz="49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lv-LV" sz="49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t="7143" r="4243" b="15715"/>
          <a:stretch/>
        </p:blipFill>
        <p:spPr bwMode="auto">
          <a:xfrm>
            <a:off x="107504" y="116632"/>
            <a:ext cx="1870710" cy="5137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http://eacea.ec.europa.eu/img/visuals/erasmus/jpeg/LogosBeneficairesErasmus+RIGHT_L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299003"/>
            <a:ext cx="2697636" cy="507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81066"/>
            <a:ext cx="4686200" cy="3514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"/>
          <a:stretch/>
        </p:blipFill>
        <p:spPr>
          <a:xfrm>
            <a:off x="4791657" y="2081066"/>
            <a:ext cx="4408548" cy="362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8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lv-LV" dirty="0" smtClean="0"/>
              <a:t>               </a:t>
            </a:r>
            <a:r>
              <a:rPr lang="lv-LV" dirty="0" smtClean="0">
                <a:solidFill>
                  <a:schemeClr val="bg1"/>
                </a:solidFill>
              </a:rPr>
              <a:t>Projekta materiālu aprobācija</a:t>
            </a:r>
            <a:endParaRPr lang="lv-LV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" r="5871"/>
          <a:stretch/>
        </p:blipFill>
        <p:spPr>
          <a:xfrm>
            <a:off x="73169" y="1124744"/>
            <a:ext cx="4303847" cy="32627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020" y="2852936"/>
            <a:ext cx="4831959" cy="3221306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t="7143" r="4243" b="15715"/>
          <a:stretch/>
        </p:blipFill>
        <p:spPr bwMode="auto">
          <a:xfrm>
            <a:off x="107504" y="116632"/>
            <a:ext cx="1870710" cy="5137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469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1"/>
            <a:ext cx="9144000" cy="68557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sz="4000" b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          Projekta rezultāti: projekta materiālu aprobācija </a:t>
            </a:r>
            <a:r>
              <a:rPr lang="lv-LV" sz="4000" b="1" dirty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/>
            </a:r>
            <a:br>
              <a:rPr lang="lv-LV" sz="4000" b="1" dirty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</a:br>
            <a:endParaRPr lang="lt-LT" sz="4000" dirty="0">
              <a:solidFill>
                <a:schemeClr val="bg1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238105"/>
            <a:ext cx="7488832" cy="399920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lv-LV" sz="49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lv-LV" sz="49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t="7143" r="4243" b="15715"/>
          <a:stretch/>
        </p:blipFill>
        <p:spPr bwMode="auto">
          <a:xfrm>
            <a:off x="107504" y="116632"/>
            <a:ext cx="1870710" cy="5137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http://eacea.ec.europa.eu/img/visuals/erasmus/jpeg/LogosBeneficairesErasmus+RIGHT_L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299003"/>
            <a:ext cx="2697636" cy="507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502" y="2784819"/>
            <a:ext cx="5148064" cy="34320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3043"/>
            <a:ext cx="4453610" cy="296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9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1"/>
            <a:ext cx="9144000" cy="6891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sz="4000" b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          Projekta rezultāti: projekta materiālu aprobācija </a:t>
            </a:r>
            <a:r>
              <a:rPr lang="lv-LV" sz="4000" b="1" dirty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/>
            </a:r>
            <a:br>
              <a:rPr lang="lv-LV" sz="4000" b="1" dirty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</a:br>
            <a:endParaRPr lang="lt-LT" sz="4000" dirty="0">
              <a:solidFill>
                <a:schemeClr val="bg1"/>
              </a:solidFill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t="7143" r="4243" b="15715"/>
          <a:stretch/>
        </p:blipFill>
        <p:spPr bwMode="auto">
          <a:xfrm>
            <a:off x="107504" y="116632"/>
            <a:ext cx="1870710" cy="5137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http://eacea.ec.europa.eu/img/visuals/erasmus/jpeg/LogosBeneficairesErasmus+RIGHT_L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299003"/>
            <a:ext cx="2697636" cy="507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2420889"/>
            <a:ext cx="892899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0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F75F50-CF33-429C-94E6-A5946E959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30815" cy="90872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lv-LV" sz="2800" dirty="0" smtClean="0"/>
              <a:t>                 </a:t>
            </a:r>
            <a:r>
              <a:rPr lang="en-GB" sz="2800" dirty="0" err="1" smtClean="0">
                <a:solidFill>
                  <a:schemeClr val="bg1"/>
                </a:solidFill>
              </a:rPr>
              <a:t>Kas</a:t>
            </a:r>
            <a:r>
              <a:rPr lang="en-GB" sz="2800" dirty="0" smtClean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ir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mašīnbūve</a:t>
            </a:r>
            <a:r>
              <a:rPr lang="en-GB" sz="2800" dirty="0">
                <a:solidFill>
                  <a:schemeClr val="bg1"/>
                </a:solidFill>
              </a:rPr>
              <a:t> un </a:t>
            </a:r>
            <a:r>
              <a:rPr lang="en-GB" sz="2800" dirty="0" err="1">
                <a:solidFill>
                  <a:schemeClr val="bg1"/>
                </a:solidFill>
              </a:rPr>
              <a:t>metālapstrāde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Latvijā</a:t>
            </a:r>
            <a:r>
              <a:rPr lang="en-GB" sz="2800" dirty="0">
                <a:solidFill>
                  <a:schemeClr val="bg1"/>
                </a:solidFill>
              </a:rPr>
              <a:t>?</a:t>
            </a:r>
            <a:endParaRPr lang="lv-LV" sz="2800" dirty="0">
              <a:solidFill>
                <a:schemeClr val="bg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2441EC7D-4265-4AB0-A8F4-7F213BE63416}"/>
              </a:ext>
            </a:extLst>
          </p:cNvPr>
          <p:cNvGrpSpPr/>
          <p:nvPr/>
        </p:nvGrpSpPr>
        <p:grpSpPr>
          <a:xfrm>
            <a:off x="0" y="1268760"/>
            <a:ext cx="9144001" cy="4748077"/>
            <a:chOff x="0" y="1389444"/>
            <a:chExt cx="9144001" cy="474807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2B645234-DEB1-46E1-9C25-F9FEECAD350E}"/>
                </a:ext>
              </a:extLst>
            </p:cNvPr>
            <p:cNvGrpSpPr/>
            <p:nvPr/>
          </p:nvGrpSpPr>
          <p:grpSpPr>
            <a:xfrm>
              <a:off x="0" y="1389444"/>
              <a:ext cx="9144001" cy="4603650"/>
              <a:chOff x="838199" y="1564688"/>
              <a:chExt cx="8347438" cy="3728623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1D80D0DC-0A59-4B16-8D67-C25DFACBA125}"/>
                  </a:ext>
                </a:extLst>
              </p:cNvPr>
              <p:cNvSpPr txBox="1"/>
              <p:nvPr/>
            </p:nvSpPr>
            <p:spPr>
              <a:xfrm>
                <a:off x="6424682" y="1564689"/>
                <a:ext cx="2760955" cy="1864311"/>
              </a:xfrm>
              <a:prstGeom prst="rect">
                <a:avLst/>
              </a:prstGeom>
              <a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rtlCol="0">
                <a:spAutoFit/>
              </a:bodyPr>
              <a:lstStyle/>
              <a:p>
                <a:endParaRPr lang="lv-LV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8718D194-EFE9-4267-B398-5ED9021FB6D2}"/>
                  </a:ext>
                </a:extLst>
              </p:cNvPr>
              <p:cNvSpPr txBox="1"/>
              <p:nvPr/>
            </p:nvSpPr>
            <p:spPr>
              <a:xfrm>
                <a:off x="3663727" y="1564688"/>
                <a:ext cx="2760955" cy="1864311"/>
              </a:xfrm>
              <a:prstGeom prst="rect">
                <a:avLst/>
              </a:prstGeom>
              <a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rtlCol="0">
                <a:spAutoFit/>
              </a:bodyPr>
              <a:lstStyle/>
              <a:p>
                <a:endParaRPr lang="lv-LV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1EDBB704-188A-4F8E-BCEA-3C8039BDE010}"/>
                  </a:ext>
                </a:extLst>
              </p:cNvPr>
              <p:cNvSpPr txBox="1"/>
              <p:nvPr/>
            </p:nvSpPr>
            <p:spPr>
              <a:xfrm>
                <a:off x="6424682" y="3429000"/>
                <a:ext cx="2760955" cy="18643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 wrap="square" rtlCol="0">
                <a:spAutoFit/>
              </a:bodyPr>
              <a:lstStyle/>
              <a:p>
                <a:endParaRPr lang="lv-LV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0A2FDB33-0EEF-43ED-8ABE-50F23CA92658}"/>
                  </a:ext>
                </a:extLst>
              </p:cNvPr>
              <p:cNvSpPr txBox="1"/>
              <p:nvPr/>
            </p:nvSpPr>
            <p:spPr>
              <a:xfrm>
                <a:off x="838199" y="3429000"/>
                <a:ext cx="2825528" cy="1864311"/>
              </a:xfrm>
              <a:prstGeom prst="rect">
                <a:avLst/>
              </a:prstGeom>
              <a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rtlCol="0">
                <a:spAutoFit/>
              </a:bodyPr>
              <a:lstStyle/>
              <a:p>
                <a:endParaRPr lang="lv-LV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9F2C8E45-9ECD-4850-BC40-D38E7F0AEF50}"/>
                  </a:ext>
                </a:extLst>
              </p:cNvPr>
              <p:cNvSpPr txBox="1"/>
              <p:nvPr/>
            </p:nvSpPr>
            <p:spPr>
              <a:xfrm>
                <a:off x="838200" y="1564689"/>
                <a:ext cx="2760955" cy="18643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 wrap="square" rtlCol="0">
                <a:spAutoFit/>
              </a:bodyPr>
              <a:lstStyle/>
              <a:p>
                <a:endParaRPr lang="lv-LV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B45E6873-C385-4C34-BB41-E5BDC7D3C635}"/>
                  </a:ext>
                </a:extLst>
              </p:cNvPr>
              <p:cNvSpPr txBox="1"/>
              <p:nvPr/>
            </p:nvSpPr>
            <p:spPr>
              <a:xfrm>
                <a:off x="3663727" y="3429000"/>
                <a:ext cx="2760955" cy="1864311"/>
              </a:xfrm>
              <a:prstGeom prst="rect">
                <a:avLst/>
              </a:prstGeom>
              <a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rtlCol="0">
                <a:spAutoFit/>
              </a:bodyPr>
              <a:lstStyle/>
              <a:p>
                <a:endParaRPr lang="lv-LV" dirty="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09E1FB12-2D12-4EC5-A5B9-8FD82211F647}"/>
                </a:ext>
              </a:extLst>
            </p:cNvPr>
            <p:cNvSpPr txBox="1"/>
            <p:nvPr/>
          </p:nvSpPr>
          <p:spPr>
            <a:xfrm>
              <a:off x="6106395" y="3165465"/>
              <a:ext cx="3024420" cy="369332"/>
            </a:xfrm>
            <a:prstGeom prst="rect">
              <a:avLst/>
            </a:prstGeom>
            <a:solidFill>
              <a:schemeClr val="bg1">
                <a:lumMod val="65000"/>
                <a:alpha val="72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C24 – </a:t>
              </a:r>
              <a:r>
                <a:rPr lang="en-GB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Metālu</a:t>
              </a:r>
              <a:r>
                <a:rPr lang="en-GB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ražošana</a:t>
              </a:r>
              <a:endParaRPr lang="lv-LV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08AE5CCF-F440-4210-83E2-BB6D022C38B6}"/>
                </a:ext>
              </a:extLst>
            </p:cNvPr>
            <p:cNvSpPr txBox="1"/>
            <p:nvPr/>
          </p:nvSpPr>
          <p:spPr>
            <a:xfrm>
              <a:off x="6106395" y="5491190"/>
              <a:ext cx="3024420" cy="369332"/>
            </a:xfrm>
            <a:prstGeom prst="rect">
              <a:avLst/>
            </a:prstGeom>
            <a:solidFill>
              <a:schemeClr val="bg1">
                <a:lumMod val="65000"/>
                <a:alpha val="72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C25 – </a:t>
              </a:r>
              <a:r>
                <a:rPr lang="en-GB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Metāla</a:t>
              </a:r>
              <a:r>
                <a:rPr lang="en-GB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izstrādājumi</a:t>
              </a:r>
              <a:endParaRPr lang="lv-LV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079DA476-1DFF-478D-B56B-E0B98E59396B}"/>
                </a:ext>
              </a:extLst>
            </p:cNvPr>
            <p:cNvSpPr txBox="1"/>
            <p:nvPr/>
          </p:nvSpPr>
          <p:spPr>
            <a:xfrm>
              <a:off x="3095157" y="5491190"/>
              <a:ext cx="3024420" cy="369332"/>
            </a:xfrm>
            <a:prstGeom prst="rect">
              <a:avLst/>
            </a:prstGeom>
            <a:solidFill>
              <a:schemeClr val="bg1">
                <a:lumMod val="65000"/>
                <a:alpha val="73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C27 – </a:t>
              </a:r>
              <a:r>
                <a:rPr lang="en-GB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Elektriskās</a:t>
              </a:r>
              <a:r>
                <a:rPr lang="en-GB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iekārtas</a:t>
              </a:r>
              <a:endParaRPr lang="lv-LV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5F8BACA8-43DE-4212-A28A-D93385FE4848}"/>
                </a:ext>
              </a:extLst>
            </p:cNvPr>
            <p:cNvSpPr txBox="1"/>
            <p:nvPr/>
          </p:nvSpPr>
          <p:spPr>
            <a:xfrm>
              <a:off x="57551" y="5491190"/>
              <a:ext cx="3024420" cy="646331"/>
            </a:xfrm>
            <a:prstGeom prst="rect">
              <a:avLst/>
            </a:prstGeom>
            <a:solidFill>
              <a:schemeClr val="bg1">
                <a:lumMod val="65000"/>
                <a:alpha val="73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C28 – </a:t>
              </a:r>
              <a:r>
                <a:rPr lang="en-GB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Iekārtas</a:t>
              </a:r>
              <a:r>
                <a:rPr lang="en-GB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un </a:t>
              </a:r>
              <a:r>
                <a:rPr lang="en-GB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darba</a:t>
              </a:r>
              <a:r>
                <a:rPr lang="en-GB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mašīnas</a:t>
              </a:r>
              <a:endParaRPr lang="lv-LV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78F37952-FAAC-4D72-BC2B-FE42CF81CC0B}"/>
                </a:ext>
              </a:extLst>
            </p:cNvPr>
            <p:cNvSpPr txBox="1"/>
            <p:nvPr/>
          </p:nvSpPr>
          <p:spPr>
            <a:xfrm>
              <a:off x="42468" y="3165465"/>
              <a:ext cx="3024420" cy="369332"/>
            </a:xfrm>
            <a:prstGeom prst="rect">
              <a:avLst/>
            </a:prstGeom>
            <a:solidFill>
              <a:schemeClr val="bg1">
                <a:lumMod val="65000"/>
                <a:alpha val="73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C29 – </a:t>
              </a:r>
              <a:r>
                <a:rPr lang="en-GB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Autobūve</a:t>
              </a:r>
              <a:endParaRPr lang="lv-LV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43E4A533-8DC3-4360-A24A-FDB71DF14BAC}"/>
                </a:ext>
              </a:extLst>
            </p:cNvPr>
            <p:cNvSpPr txBox="1"/>
            <p:nvPr/>
          </p:nvSpPr>
          <p:spPr>
            <a:xfrm>
              <a:off x="3075615" y="3165465"/>
              <a:ext cx="3024420" cy="369332"/>
            </a:xfrm>
            <a:prstGeom prst="rect">
              <a:avLst/>
            </a:prstGeom>
            <a:solidFill>
              <a:schemeClr val="bg1">
                <a:lumMod val="65000"/>
                <a:alpha val="73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C30 – Citi </a:t>
              </a:r>
              <a:r>
                <a:rPr lang="en-GB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transporta</a:t>
              </a:r>
              <a:r>
                <a:rPr lang="en-GB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līdzek</a:t>
              </a:r>
              <a:r>
                <a:rPr lang="lv-LV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ļ</a:t>
              </a:r>
              <a:r>
                <a:rPr lang="en-GB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</a:t>
              </a:r>
              <a:endParaRPr lang="lv-LV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8" name="Picture 17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t="7143" r="4243" b="15715"/>
          <a:stretch/>
        </p:blipFill>
        <p:spPr bwMode="auto">
          <a:xfrm>
            <a:off x="-8225" y="-898"/>
            <a:ext cx="1870710" cy="5137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AutoShape 2" descr="Image result for MASOC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6500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1"/>
            <a:ext cx="9144000" cy="68557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sz="4000" b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            Projekta rezultāti: </a:t>
            </a:r>
            <a:br>
              <a:rPr lang="lv-LV" sz="4000" b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</a:br>
            <a:r>
              <a:rPr lang="lv-LV" sz="4000" b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mācību materiālu pilnveide, pielāgošana  </a:t>
            </a:r>
            <a:r>
              <a:rPr lang="lv-LV" sz="4000" b="1" dirty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/>
            </a:r>
            <a:br>
              <a:rPr lang="lv-LV" sz="4000" b="1" dirty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</a:br>
            <a:endParaRPr lang="lt-LT" sz="4000" dirty="0">
              <a:solidFill>
                <a:schemeClr val="bg1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238105"/>
            <a:ext cx="7488832" cy="399920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lv-LV" sz="4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 Mācību e-vides funkcionalitātes pilnveide</a:t>
            </a:r>
          </a:p>
          <a:p>
            <a:pPr marL="0" indent="0">
              <a:spcBef>
                <a:spcPts val="0"/>
              </a:spcBef>
              <a:buNone/>
            </a:pPr>
            <a:r>
              <a:rPr lang="lv-LV" sz="4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 Izstrādāto mācību materiālu rediģēšana</a:t>
            </a:r>
          </a:p>
          <a:p>
            <a:pPr marL="0" indent="0">
              <a:spcBef>
                <a:spcPts val="0"/>
              </a:spcBef>
              <a:buNone/>
            </a:pPr>
            <a:endParaRPr lang="lv-LV" sz="49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t="7143" r="4243" b="15715"/>
          <a:stretch/>
        </p:blipFill>
        <p:spPr bwMode="auto">
          <a:xfrm>
            <a:off x="17794" y="34965"/>
            <a:ext cx="1870710" cy="5137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http://eacea.ec.europa.eu/img/visuals/erasmus/jpeg/LogosBeneficairesErasmus+RIGHT_L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299003"/>
            <a:ext cx="2697636" cy="5072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9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7"/>
            <a:ext cx="9144000" cy="68557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84976" cy="1296144"/>
          </a:xfrm>
        </p:spPr>
        <p:txBody>
          <a:bodyPr>
            <a:noAutofit/>
          </a:bodyPr>
          <a:lstStyle/>
          <a:p>
            <a:r>
              <a:rPr lang="lv-LV" sz="2600" b="1" dirty="0" smtClean="0">
                <a:solidFill>
                  <a:schemeClr val="bg1"/>
                </a:solidFill>
              </a:rPr>
              <a:t>Plakāts </a:t>
            </a:r>
            <a:r>
              <a:rPr lang="lv-LV" sz="2600" b="1" dirty="0" err="1" smtClean="0">
                <a:solidFill>
                  <a:schemeClr val="bg1"/>
                </a:solidFill>
              </a:rPr>
              <a:t>white</a:t>
            </a:r>
            <a:r>
              <a:rPr lang="lv-LV" sz="2600" b="1" dirty="0" smtClean="0">
                <a:solidFill>
                  <a:schemeClr val="bg1"/>
                </a:solidFill>
              </a:rPr>
              <a:t> </a:t>
            </a:r>
            <a:r>
              <a:rPr lang="lv-LV" sz="2600" b="1" dirty="0" err="1" smtClean="0">
                <a:solidFill>
                  <a:schemeClr val="bg1"/>
                </a:solidFill>
              </a:rPr>
              <a:t>collar</a:t>
            </a:r>
            <a:r>
              <a:rPr lang="lv-LV" sz="2600" b="1" dirty="0" smtClean="0">
                <a:solidFill>
                  <a:schemeClr val="bg1"/>
                </a:solidFill>
              </a:rPr>
              <a:t>, </a:t>
            </a:r>
            <a:r>
              <a:rPr lang="lv-LV" sz="2600" b="1" dirty="0" err="1" smtClean="0">
                <a:solidFill>
                  <a:schemeClr val="bg1"/>
                </a:solidFill>
              </a:rPr>
              <a:t>blue</a:t>
            </a:r>
            <a:r>
              <a:rPr lang="lv-LV" sz="2600" b="1" dirty="0" smtClean="0">
                <a:solidFill>
                  <a:schemeClr val="bg1"/>
                </a:solidFill>
              </a:rPr>
              <a:t> </a:t>
            </a:r>
            <a:r>
              <a:rPr lang="lv-LV" sz="2600" b="1" dirty="0" err="1" smtClean="0">
                <a:solidFill>
                  <a:schemeClr val="bg1"/>
                </a:solidFill>
              </a:rPr>
              <a:t>collar</a:t>
            </a:r>
            <a:r>
              <a:rPr lang="lv-LV" sz="2600" b="1" dirty="0" smtClean="0">
                <a:solidFill>
                  <a:schemeClr val="bg1"/>
                </a:solidFill>
              </a:rPr>
              <a:t/>
            </a:r>
            <a:br>
              <a:rPr lang="lv-LV" sz="2600" b="1" dirty="0" smtClean="0">
                <a:solidFill>
                  <a:schemeClr val="bg1"/>
                </a:solidFill>
              </a:rPr>
            </a:b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t="7143" r="4243" b="15715"/>
          <a:stretch/>
        </p:blipFill>
        <p:spPr bwMode="auto">
          <a:xfrm>
            <a:off x="10399" y="45526"/>
            <a:ext cx="1870710" cy="5137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Content Placeholder 6" descr="http://eacea.ec.europa.eu/img/visuals/erasmus/jpeg/LogosBeneficairesErasmus+RIGHT_LV.jpg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64" y="6350924"/>
            <a:ext cx="2701636" cy="507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950"/>
            <a:ext cx="9144000" cy="571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6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892"/>
            <a:ext cx="9144000" cy="68557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1008112"/>
          </a:xfrm>
        </p:spPr>
        <p:txBody>
          <a:bodyPr>
            <a:normAutofit fontScale="90000"/>
          </a:bodyPr>
          <a:lstStyle/>
          <a:p>
            <a:r>
              <a:rPr lang="lv-LV" sz="3600" b="1" dirty="0">
                <a:solidFill>
                  <a:schemeClr val="bg1"/>
                </a:solidFill>
              </a:rPr>
              <a:t>Veiksmi mācībās!</a:t>
            </a:r>
            <a:br>
              <a:rPr lang="lv-LV" sz="3600" b="1" dirty="0">
                <a:solidFill>
                  <a:schemeClr val="bg1"/>
                </a:solidFill>
              </a:rPr>
            </a:br>
            <a:r>
              <a:rPr lang="en-US" sz="3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…………………………………</a:t>
            </a:r>
            <a:endParaRPr lang="lt-LT" sz="3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501008"/>
            <a:ext cx="8735888" cy="2448272"/>
          </a:xfrm>
        </p:spPr>
        <p:txBody>
          <a:bodyPr>
            <a:noAutofit/>
          </a:bodyPr>
          <a:lstStyle/>
          <a:p>
            <a:pPr marL="2286000" lvl="5" indent="0">
              <a:spcBef>
                <a:spcPts val="1200"/>
              </a:spcBef>
              <a:buNone/>
            </a:pPr>
            <a:endParaRPr lang="lv-LV" sz="2400" dirty="0"/>
          </a:p>
          <a:p>
            <a:pPr marL="2286000" lvl="5" indent="0">
              <a:spcBef>
                <a:spcPts val="1200"/>
              </a:spcBef>
              <a:buNone/>
            </a:pPr>
            <a:endParaRPr lang="lv-LV" sz="2400" dirty="0" smtClean="0"/>
          </a:p>
          <a:p>
            <a:pPr marL="514350" lvl="1" indent="0">
              <a:spcBef>
                <a:spcPts val="1200"/>
              </a:spcBef>
              <a:buNone/>
            </a:pPr>
            <a:endParaRPr lang="lv-LV" sz="4000" dirty="0" smtClean="0"/>
          </a:p>
          <a:p>
            <a:pPr marL="514350" lvl="1" indent="0">
              <a:spcBef>
                <a:spcPts val="1200"/>
              </a:spcBef>
              <a:buNone/>
            </a:pPr>
            <a:r>
              <a:rPr lang="lv-LV" sz="2400" dirty="0" smtClean="0"/>
              <a:t>Mācību metodiskie materiāli pieejami: </a:t>
            </a:r>
          </a:p>
          <a:p>
            <a:pPr marL="514350" lvl="1" indent="0">
              <a:spcBef>
                <a:spcPts val="1200"/>
              </a:spcBef>
              <a:buNone/>
            </a:pPr>
            <a:r>
              <a:rPr lang="lv-LV" sz="2400" dirty="0">
                <a:hlinkClick r:id="rId3"/>
              </a:rPr>
              <a:t>https://cnc4change.org/?</a:t>
            </a:r>
            <a:r>
              <a:rPr lang="lv-LV" sz="2400" dirty="0" smtClean="0">
                <a:hlinkClick r:id="rId3"/>
              </a:rPr>
              <a:t>lang=lv</a:t>
            </a:r>
          </a:p>
          <a:p>
            <a:pPr marL="514350" lvl="1" indent="0">
              <a:spcBef>
                <a:spcPts val="1200"/>
              </a:spcBef>
              <a:buNone/>
            </a:pPr>
            <a:r>
              <a:rPr lang="lv-LV" sz="2400" smtClean="0">
                <a:hlinkClick r:id="rId3"/>
              </a:rPr>
              <a:t>http</a:t>
            </a:r>
            <a:r>
              <a:rPr lang="lv-LV" sz="2400" dirty="0">
                <a:hlinkClick r:id="rId3"/>
              </a:rPr>
              <a:t>://www.change4industry.eu</a:t>
            </a:r>
            <a:endParaRPr lang="lv-LV" sz="2400" dirty="0"/>
          </a:p>
          <a:p>
            <a:pPr marL="3200400" lvl="7" indent="0">
              <a:spcBef>
                <a:spcPts val="1200"/>
              </a:spcBef>
              <a:buNone/>
            </a:pPr>
            <a:endParaRPr lang="lv-LV" sz="1200" dirty="0" smtClean="0"/>
          </a:p>
          <a:p>
            <a:pPr lvl="0"/>
            <a:endParaRPr lang="lv-LV" sz="2400" b="1" dirty="0"/>
          </a:p>
          <a:p>
            <a:pPr lvl="0"/>
            <a:endParaRPr lang="lv-LV" sz="2400" dirty="0" smtClean="0"/>
          </a:p>
          <a:p>
            <a:pPr marL="0" lvl="0" indent="0">
              <a:buNone/>
            </a:pPr>
            <a:endParaRPr lang="lv-LV" sz="1200" dirty="0" smtClean="0">
              <a:hlinkClick r:id="rId4"/>
            </a:endParaRPr>
          </a:p>
          <a:p>
            <a:pPr marL="0" lvl="0" indent="0">
              <a:buNone/>
            </a:pPr>
            <a:endParaRPr lang="lv-LV" sz="1200" dirty="0" smtClean="0"/>
          </a:p>
          <a:p>
            <a:pPr lvl="0"/>
            <a:endParaRPr lang="lv-LV" sz="2400" dirty="0"/>
          </a:p>
        </p:txBody>
      </p:sp>
      <p:pic>
        <p:nvPicPr>
          <p:cNvPr id="6" name="Picture 5" descr="http://eacea.ec.europa.eu/img/visuals/erasmus/jpeg/LogosBeneficairesErasmus+RIGHT_LV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764" y="6279449"/>
            <a:ext cx="2697636" cy="507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t="7143" r="4243" b="15715"/>
          <a:stretch/>
        </p:blipFill>
        <p:spPr bwMode="auto">
          <a:xfrm>
            <a:off x="13008" y="26467"/>
            <a:ext cx="1870710" cy="5137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l="362" t="7437" r="-362" b="15547"/>
          <a:stretch/>
        </p:blipFill>
        <p:spPr>
          <a:xfrm>
            <a:off x="107504" y="1101745"/>
            <a:ext cx="8892988" cy="391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1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7"/>
            <a:ext cx="9144000" cy="68557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1008112"/>
          </a:xfrm>
        </p:spPr>
        <p:txBody>
          <a:bodyPr>
            <a:normAutofit fontScale="90000"/>
          </a:bodyPr>
          <a:lstStyle/>
          <a:p>
            <a:r>
              <a:rPr lang="lv-LV" sz="3600" b="1" dirty="0">
                <a:solidFill>
                  <a:schemeClr val="bg1"/>
                </a:solidFill>
              </a:rPr>
              <a:t>Veiksmi mācībās!</a:t>
            </a:r>
            <a:br>
              <a:rPr lang="lv-LV" sz="3600" b="1" dirty="0">
                <a:solidFill>
                  <a:schemeClr val="bg1"/>
                </a:solidFill>
              </a:rPr>
            </a:br>
            <a:r>
              <a:rPr lang="en-US" sz="3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…………………………………</a:t>
            </a:r>
            <a:endParaRPr lang="lt-LT" sz="3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416" y="3140967"/>
            <a:ext cx="8314983" cy="3168351"/>
          </a:xfrm>
        </p:spPr>
        <p:txBody>
          <a:bodyPr>
            <a:noAutofit/>
          </a:bodyPr>
          <a:lstStyle/>
          <a:p>
            <a:pPr marL="2286000" lvl="5" indent="0">
              <a:spcBef>
                <a:spcPts val="1200"/>
              </a:spcBef>
              <a:buNone/>
            </a:pPr>
            <a:endParaRPr lang="lv-LV" sz="2400" dirty="0"/>
          </a:p>
          <a:p>
            <a:pPr marL="2286000" lvl="5" indent="0">
              <a:spcBef>
                <a:spcPts val="1200"/>
              </a:spcBef>
              <a:buNone/>
            </a:pPr>
            <a:endParaRPr lang="lv-LV" sz="2400" dirty="0" smtClean="0"/>
          </a:p>
          <a:p>
            <a:pPr marL="514350" lvl="1" indent="0">
              <a:spcBef>
                <a:spcPts val="1200"/>
              </a:spcBef>
              <a:buNone/>
            </a:pPr>
            <a:r>
              <a:rPr lang="lv-LV" sz="4000" dirty="0" smtClean="0"/>
              <a:t>Paldies sadarbības partneriem un visiem iesaistītajiem!</a:t>
            </a:r>
            <a:endParaRPr lang="lv-LV" sz="3200" dirty="0" smtClean="0"/>
          </a:p>
          <a:p>
            <a:pPr marL="3200400" lvl="7" indent="0">
              <a:spcBef>
                <a:spcPts val="1200"/>
              </a:spcBef>
              <a:buNone/>
            </a:pPr>
            <a:endParaRPr lang="lv-LV" sz="1200" dirty="0" smtClean="0"/>
          </a:p>
          <a:p>
            <a:pPr lvl="0"/>
            <a:endParaRPr lang="lv-LV" sz="2400" b="1" dirty="0"/>
          </a:p>
          <a:p>
            <a:pPr lvl="0"/>
            <a:endParaRPr lang="lv-LV" sz="2400" dirty="0" smtClean="0"/>
          </a:p>
          <a:p>
            <a:pPr marL="0" lvl="0" indent="0">
              <a:buNone/>
            </a:pPr>
            <a:endParaRPr lang="lv-LV" sz="1200" dirty="0" smtClean="0">
              <a:hlinkClick r:id="rId3"/>
            </a:endParaRPr>
          </a:p>
          <a:p>
            <a:pPr marL="0" lvl="0" indent="0">
              <a:buNone/>
            </a:pPr>
            <a:endParaRPr lang="lv-LV" sz="1200" dirty="0" smtClean="0"/>
          </a:p>
          <a:p>
            <a:pPr lvl="0"/>
            <a:endParaRPr lang="lv-LV" sz="2400" dirty="0"/>
          </a:p>
        </p:txBody>
      </p:sp>
      <p:pic>
        <p:nvPicPr>
          <p:cNvPr id="6" name="Picture 5" descr="http://eacea.ec.europa.eu/img/visuals/erasmus/jpeg/LogosBeneficairesErasmus+RIGHT_L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764" y="6279449"/>
            <a:ext cx="2697636" cy="507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Inga\AppData\Local\Microsoft\Windows\INetCache\Content.Word\IMG_9691-koreguota.t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96" r="10289" b="6432"/>
          <a:stretch>
            <a:fillRect/>
          </a:stretch>
        </p:blipFill>
        <p:spPr bwMode="auto">
          <a:xfrm>
            <a:off x="1115616" y="1412777"/>
            <a:ext cx="2160240" cy="1926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24" y="1219163"/>
            <a:ext cx="3553491" cy="2313322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t="7143" r="4243" b="15715"/>
          <a:stretch/>
        </p:blipFill>
        <p:spPr bwMode="auto">
          <a:xfrm>
            <a:off x="13008" y="26467"/>
            <a:ext cx="1870710" cy="5137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682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F527B4-3A1E-435E-BEBF-A838FF75F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lv-LV" sz="3200" dirty="0" smtClean="0"/>
              <a:t>                  </a:t>
            </a:r>
            <a:r>
              <a:rPr lang="lv-LV" sz="3200" b="1" dirty="0" smtClean="0">
                <a:solidFill>
                  <a:schemeClr val="bg1"/>
                </a:solidFill>
              </a:rPr>
              <a:t>Mašīnbūve </a:t>
            </a:r>
            <a:r>
              <a:rPr lang="lv-LV" sz="3200" b="1" dirty="0">
                <a:solidFill>
                  <a:schemeClr val="bg1"/>
                </a:solidFill>
              </a:rPr>
              <a:t>un metālapstrāde Latvijā</a:t>
            </a:r>
            <a:br>
              <a:rPr lang="lv-LV" sz="3200" b="1" dirty="0">
                <a:solidFill>
                  <a:schemeClr val="bg1"/>
                </a:solidFill>
              </a:rPr>
            </a:br>
            <a:r>
              <a:rPr lang="lv-LV" sz="2400" b="1" dirty="0">
                <a:solidFill>
                  <a:schemeClr val="bg1"/>
                </a:solidFill>
              </a:rPr>
              <a:t>galvenie fakti un iezīmes</a:t>
            </a:r>
            <a:endParaRPr lang="lv-LV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3EC24A-D555-4EB0-96CE-8237C740AC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3832" y="2060848"/>
            <a:ext cx="4038600" cy="3168352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lv-LV" sz="2400" dirty="0">
                <a:latin typeface="Calibri" panose="020F0502020204030204" pitchFamily="34" charset="0"/>
                <a:cs typeface="Calibri" panose="020F0502020204030204" pitchFamily="34" charset="0"/>
              </a:rPr>
              <a:t>Apgrozījums 2018.gadā – </a:t>
            </a:r>
            <a:r>
              <a:rPr lang="lv-LV" sz="2400" b="1" dirty="0">
                <a:latin typeface="Calibri" panose="020F0502020204030204" pitchFamily="34" charset="0"/>
                <a:cs typeface="Calibri" panose="020F0502020204030204" pitchFamily="34" charset="0"/>
              </a:rPr>
              <a:t>1,6</a:t>
            </a:r>
            <a:r>
              <a:rPr lang="lv-LV" sz="2400" dirty="0">
                <a:latin typeface="Calibri" panose="020F0502020204030204" pitchFamily="34" charset="0"/>
                <a:cs typeface="Calibri" panose="020F0502020204030204" pitchFamily="34" charset="0"/>
              </a:rPr>
              <a:t> miljardi EUR</a:t>
            </a:r>
          </a:p>
          <a:p>
            <a:r>
              <a:rPr lang="lv-LV" sz="2400" dirty="0">
                <a:latin typeface="Calibri" panose="020F0502020204030204" pitchFamily="34" charset="0"/>
                <a:cs typeface="Calibri" panose="020F0502020204030204" pitchFamily="34" charset="0"/>
              </a:rPr>
              <a:t>Eksports 2018.gadā – </a:t>
            </a:r>
            <a:r>
              <a:rPr lang="lv-LV" sz="2400" b="1" dirty="0">
                <a:latin typeface="Calibri" panose="020F0502020204030204" pitchFamily="34" charset="0"/>
                <a:cs typeface="Calibri" panose="020F0502020204030204" pitchFamily="34" charset="0"/>
              </a:rPr>
              <a:t>1,3</a:t>
            </a:r>
            <a:r>
              <a:rPr lang="lv-LV" sz="2400" dirty="0">
                <a:latin typeface="Calibri" panose="020F0502020204030204" pitchFamily="34" charset="0"/>
                <a:cs typeface="Calibri" panose="020F0502020204030204" pitchFamily="34" charset="0"/>
              </a:rPr>
              <a:t> miljardi EUR</a:t>
            </a:r>
          </a:p>
          <a:p>
            <a:r>
              <a:rPr lang="lv-LV" sz="2400" dirty="0">
                <a:latin typeface="Calibri" panose="020F0502020204030204" pitchFamily="34" charset="0"/>
                <a:cs typeface="Calibri" panose="020F0502020204030204" pitchFamily="34" charset="0"/>
              </a:rPr>
              <a:t>Nodarbināti ~ </a:t>
            </a:r>
            <a:r>
              <a:rPr lang="lv-LV" sz="2400" b="1" dirty="0">
                <a:latin typeface="Calibri" panose="020F0502020204030204" pitchFamily="34" charset="0"/>
                <a:cs typeface="Calibri" panose="020F0502020204030204" pitchFamily="34" charset="0"/>
              </a:rPr>
              <a:t>22 500</a:t>
            </a:r>
          </a:p>
          <a:p>
            <a:r>
              <a:rPr lang="lv-LV" sz="2400" dirty="0">
                <a:latin typeface="Calibri" panose="020F0502020204030204" pitchFamily="34" charset="0"/>
                <a:cs typeface="Calibri" panose="020F0502020204030204" pitchFamily="34" charset="0"/>
              </a:rPr>
              <a:t>Eksportē ap </a:t>
            </a:r>
            <a:r>
              <a:rPr lang="lv-LV" sz="2400" b="1" dirty="0">
                <a:latin typeface="Calibri" panose="020F0502020204030204" pitchFamily="34" charset="0"/>
                <a:cs typeface="Calibri" panose="020F0502020204030204" pitchFamily="34" charset="0"/>
              </a:rPr>
              <a:t>80%</a:t>
            </a:r>
            <a:r>
              <a:rPr lang="lv-LV" sz="2400" dirty="0">
                <a:latin typeface="Calibri" panose="020F0502020204030204" pitchFamily="34" charset="0"/>
                <a:cs typeface="Calibri" panose="020F0502020204030204" pitchFamily="34" charset="0"/>
              </a:rPr>
              <a:t> no saražotā apjoma</a:t>
            </a:r>
          </a:p>
          <a:p>
            <a:endParaRPr lang="lv-LV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54CB18C-F8B8-41DA-87EC-E460F2A75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6016" y="2045306"/>
            <a:ext cx="4038600" cy="3168353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lv-LV" sz="2400" dirty="0">
                <a:latin typeface="Calibri" panose="020F0502020204030204" pitchFamily="34" charset="0"/>
                <a:cs typeface="Calibri" panose="020F0502020204030204" pitchFamily="34" charset="0"/>
              </a:rPr>
              <a:t>Nodrošina ar iekārtām, produktiem un tehnoloģijām visas pārējās tautsaimniecības nozares</a:t>
            </a:r>
          </a:p>
          <a:p>
            <a:r>
              <a:rPr lang="lv-LV" sz="2400" dirty="0">
                <a:latin typeface="Calibri" panose="020F0502020204030204" pitchFamily="34" charset="0"/>
                <a:cs typeface="Calibri" panose="020F0502020204030204" pitchFamily="34" charset="0"/>
              </a:rPr>
              <a:t>Pārsvarā industriāla pielietojuma produkcija</a:t>
            </a:r>
          </a:p>
          <a:p>
            <a:r>
              <a:rPr lang="lv-LV" sz="2400" dirty="0">
                <a:latin typeface="Calibri" panose="020F0502020204030204" pitchFamily="34" charset="0"/>
                <a:cs typeface="Calibri" panose="020F0502020204030204" pitchFamily="34" charset="0"/>
              </a:rPr>
              <a:t>Dominē mazie un vidējie uzņēmumi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t="7143" r="4243" b="15715"/>
          <a:stretch/>
        </p:blipFill>
        <p:spPr bwMode="auto">
          <a:xfrm>
            <a:off x="-8225" y="-898"/>
            <a:ext cx="1870710" cy="5137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9925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434437" y="1916831"/>
            <a:ext cx="2153787" cy="4056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621A1F-891B-4153-B726-4D83020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lv-LV" b="1" dirty="0" smtClean="0">
                <a:solidFill>
                  <a:schemeClr val="bg1"/>
                </a:solidFill>
              </a:rPr>
              <a:t>               </a:t>
            </a:r>
            <a:r>
              <a:rPr lang="en-GB" b="1" dirty="0" err="1" smtClean="0">
                <a:solidFill>
                  <a:schemeClr val="bg1"/>
                </a:solidFill>
              </a:rPr>
              <a:t>Nozarē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nepieciešamie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speciālisti</a:t>
            </a:r>
            <a:r>
              <a:rPr lang="lv-LV" b="1" dirty="0">
                <a:solidFill>
                  <a:schemeClr val="bg1"/>
                </a:solidFill>
              </a:rPr>
              <a:t> 2019.gadā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8061F00A-1339-4D1F-B07D-81D0D0E53C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9210050"/>
              </p:ext>
            </p:extLst>
          </p:nvPr>
        </p:nvGraphicFramePr>
        <p:xfrm>
          <a:off x="329981" y="1417638"/>
          <a:ext cx="4104456" cy="460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3DC190BD-CA4C-4CD1-BC67-32C35E4091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1247566"/>
              </p:ext>
            </p:extLst>
          </p:nvPr>
        </p:nvGraphicFramePr>
        <p:xfrm>
          <a:off x="4434437" y="1417638"/>
          <a:ext cx="4429000" cy="460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t="7143" r="4243" b="15715"/>
          <a:stretch/>
        </p:blipFill>
        <p:spPr bwMode="auto">
          <a:xfrm>
            <a:off x="-8225" y="-898"/>
            <a:ext cx="1870710" cy="5137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51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255"/>
            <a:ext cx="9144000" cy="68557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3568" y="2274838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1916832"/>
            <a:ext cx="590465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lv-LV" sz="2600" dirty="0" smtClean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lv-LV" sz="2600" dirty="0" smtClean="0"/>
              <a:t>Pēdējos </a:t>
            </a:r>
            <a:r>
              <a:rPr lang="lv-LV" sz="2600" dirty="0"/>
              <a:t>gados metālapstrādes un mašīnbūves nozarē arvien </a:t>
            </a:r>
            <a:r>
              <a:rPr lang="lv-LV" sz="2600" dirty="0" smtClean="0"/>
              <a:t>straujāk </a:t>
            </a:r>
            <a:r>
              <a:rPr lang="lv-LV" sz="2600" dirty="0"/>
              <a:t>ienāk ceturtā industriālā revolūcija </a:t>
            </a:r>
            <a:r>
              <a:rPr lang="lv-LV" sz="2600" i="1" dirty="0"/>
              <a:t>(Industrija 4.0)</a:t>
            </a:r>
            <a:r>
              <a:rPr lang="lv-LV" sz="2600" dirty="0"/>
              <a:t>, kad digitalizētās, robotizētās un automatizētās rūpnīcās lielu daļu darba veic iekārtas un roboti, un darbinieki ir nepieciešami tikai to pārraudzīšanai. </a:t>
            </a:r>
            <a:endParaRPr lang="lv-LV" sz="2600" dirty="0" smtClean="0"/>
          </a:p>
          <a:p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387841" y="4878223"/>
            <a:ext cx="5454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v-LV" sz="2000" dirty="0" smtClean="0"/>
              <a:t> </a:t>
            </a:r>
            <a:endParaRPr lang="en-US" sz="2000" dirty="0"/>
          </a:p>
        </p:txBody>
      </p:sp>
      <p:pic>
        <p:nvPicPr>
          <p:cNvPr id="8" name="Picture 7" descr="http://eacea.ec.europa.eu/img/visuals/erasmus/jpeg/LogosBeneficairesErasmus+RIGHT_L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364" y="6349641"/>
            <a:ext cx="2697636" cy="5072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827584" y="746455"/>
            <a:ext cx="61024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lv-LV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lv-LV" sz="2400" dirty="0" smtClean="0"/>
              <a:t>Nozares </a:t>
            </a:r>
            <a:r>
              <a:rPr lang="lv-LV" sz="2400" dirty="0"/>
              <a:t>lielākais izaicinājums ir kvalificēta darbaspēka trūkums, īpaši CNC operatori, kuri īsteno augstās tehnoloģijas </a:t>
            </a:r>
            <a:r>
              <a:rPr lang="lv-LV" sz="2400" dirty="0" smtClean="0"/>
              <a:t>ražošanā.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lv-LV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lv-LV" sz="2400" dirty="0"/>
          </a:p>
          <a:p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207284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7"/>
            <a:ext cx="9144000" cy="68557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648072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lv-LV" sz="3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Projekta partneri: </a:t>
            </a:r>
            <a:endParaRPr lang="lt-LT" sz="3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v-LV" sz="2400" b="1" dirty="0" smtClean="0">
                <a:solidFill>
                  <a:schemeClr val="accent1">
                    <a:lumMod val="75000"/>
                  </a:schemeClr>
                </a:solidFill>
              </a:rPr>
              <a:t>Vācija, Lietuva, Latvija, Igaunija</a:t>
            </a:r>
            <a:endParaRPr lang="lv-LV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lv-LV" sz="2400" b="1" i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lv-LV" sz="2000" b="1" i="1" dirty="0" smtClean="0"/>
              <a:t>Nozaru asociācijas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lv-LV" sz="2000" b="1" i="1" dirty="0"/>
              <a:t>Profesionālās izglītības iestādes un mācību </a:t>
            </a:r>
            <a:r>
              <a:rPr lang="lv-LV" sz="2000" b="1" i="1" dirty="0" smtClean="0"/>
              <a:t>centri</a:t>
            </a:r>
            <a:endParaRPr lang="lv-LV" sz="2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lv-LV" sz="2000" b="1" i="1" dirty="0"/>
              <a:t>Valsts </a:t>
            </a:r>
            <a:r>
              <a:rPr lang="lv-LV" sz="2000" b="1" i="1" dirty="0" smtClean="0"/>
              <a:t>institūcijas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lv-LV" sz="2000" b="1" i="1" dirty="0"/>
              <a:t>Privātie uzņēmumi</a:t>
            </a:r>
            <a:r>
              <a:rPr lang="lv-LV" sz="2000" dirty="0"/>
              <a:t> </a:t>
            </a:r>
            <a:endParaRPr lang="lv-LV" sz="2000" dirty="0" smtClean="0"/>
          </a:p>
          <a:p>
            <a:pPr marL="0" indent="0">
              <a:buNone/>
            </a:pPr>
            <a:endParaRPr lang="lv-LV" sz="2400" dirty="0"/>
          </a:p>
          <a:p>
            <a:pPr marL="0" indent="0">
              <a:buNone/>
            </a:pPr>
            <a:endParaRPr lang="lv-LV" sz="2400" dirty="0"/>
          </a:p>
          <a:p>
            <a:pPr marL="0" indent="0">
              <a:buNone/>
            </a:pPr>
            <a:endParaRPr lang="lv-LV" sz="2400" dirty="0" smtClean="0"/>
          </a:p>
          <a:p>
            <a:pPr marL="0" indent="0">
              <a:buNone/>
            </a:pPr>
            <a:endParaRPr lang="lv-LV" sz="2400" dirty="0"/>
          </a:p>
          <a:p>
            <a:pPr marL="0" indent="0">
              <a:buNone/>
            </a:pPr>
            <a:endParaRPr lang="lv-LV" sz="2400" dirty="0" smtClean="0"/>
          </a:p>
          <a:p>
            <a:pPr marL="0" indent="0">
              <a:buNone/>
            </a:pPr>
            <a:endParaRPr lang="lv-LV" sz="2400" dirty="0"/>
          </a:p>
          <a:p>
            <a:pPr marL="0" indent="0">
              <a:buNone/>
            </a:pPr>
            <a:endParaRPr lang="lv-LV" sz="2400" dirty="0" smtClean="0"/>
          </a:p>
          <a:p>
            <a:pPr marL="0" indent="0">
              <a:buNone/>
            </a:pPr>
            <a:endParaRPr lang="lv-LV" sz="2400" dirty="0" smtClean="0"/>
          </a:p>
          <a:p>
            <a:pPr marL="0" indent="0">
              <a:buNone/>
            </a:pPr>
            <a:endParaRPr lang="lv-LV" sz="2400" dirty="0"/>
          </a:p>
          <a:p>
            <a:pPr marL="0" indent="0">
              <a:buNone/>
            </a:pPr>
            <a:endParaRPr lang="lv-LV" sz="2400" dirty="0" smtClean="0"/>
          </a:p>
          <a:p>
            <a:pPr marL="0" indent="0">
              <a:buNone/>
            </a:pPr>
            <a:endParaRPr lang="lv-LV" sz="2400" dirty="0"/>
          </a:p>
          <a:p>
            <a:pPr marL="0" indent="0">
              <a:buNone/>
            </a:pPr>
            <a:endParaRPr lang="lv-LV" sz="2400" dirty="0"/>
          </a:p>
          <a:p>
            <a:pPr marL="0" indent="0">
              <a:buNone/>
            </a:pPr>
            <a:endParaRPr lang="lv-LV" sz="2400" dirty="0"/>
          </a:p>
          <a:p>
            <a:pPr marL="0" indent="0">
              <a:buNone/>
            </a:pPr>
            <a:endParaRPr lang="lv-LV" sz="2400" dirty="0"/>
          </a:p>
          <a:p>
            <a:endParaRPr lang="lv-LV" sz="2400" dirty="0"/>
          </a:p>
        </p:txBody>
      </p:sp>
      <p:pic>
        <p:nvPicPr>
          <p:cNvPr id="22" name="Picture 21" descr="http://eacea.ec.europa.eu/img/visuals/erasmus/jpeg/LogosBeneficairesErasmus+RIGHT_L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309320"/>
            <a:ext cx="2697636" cy="507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t="7143" r="4243" b="15715"/>
          <a:stretch/>
        </p:blipFill>
        <p:spPr bwMode="auto">
          <a:xfrm>
            <a:off x="30155" y="11592"/>
            <a:ext cx="1870710" cy="5137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93096"/>
            <a:ext cx="7715200" cy="1584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060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795"/>
            <a:ext cx="9144000" cy="6856413"/>
          </a:xfrm>
          <a:prstGeom prst="rect">
            <a:avLst/>
          </a:prstGeom>
        </p:spPr>
      </p:pic>
      <p:sp>
        <p:nvSpPr>
          <p:cNvPr id="6" name="Text Placeholder 6"/>
          <p:cNvSpPr txBox="1">
            <a:spLocks/>
          </p:cNvSpPr>
          <p:nvPr/>
        </p:nvSpPr>
        <p:spPr>
          <a:xfrm>
            <a:off x="3419872" y="902710"/>
            <a:ext cx="5040560" cy="4536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5800" dirty="0" smtClean="0">
              <a:solidFill>
                <a:schemeClr val="bg1"/>
              </a:solidFill>
            </a:endParaRPr>
          </a:p>
          <a:p>
            <a:r>
              <a:rPr lang="lv-LV" sz="9000" dirty="0" smtClean="0">
                <a:solidFill>
                  <a:schemeClr val="bg1"/>
                </a:solidFill>
              </a:rPr>
              <a:t>Projekta mērķis</a:t>
            </a:r>
          </a:p>
          <a:p>
            <a:endParaRPr lang="lv-LV" sz="7200" dirty="0" smtClean="0">
              <a:solidFill>
                <a:schemeClr val="bg1"/>
              </a:solidFill>
            </a:endParaRPr>
          </a:p>
          <a:p>
            <a:pPr algn="just"/>
            <a:r>
              <a:rPr lang="lv-LV" sz="9000" dirty="0" smtClean="0">
                <a:solidFill>
                  <a:schemeClr val="bg1"/>
                </a:solidFill>
              </a:rPr>
              <a:t>«</a:t>
            </a:r>
            <a:r>
              <a:rPr lang="lv-LV" sz="8800" dirty="0">
                <a:solidFill>
                  <a:schemeClr val="bg1"/>
                </a:solidFill>
              </a:rPr>
              <a:t>V</a:t>
            </a:r>
            <a:r>
              <a:rPr lang="lv-LV" sz="8800" dirty="0" smtClean="0">
                <a:solidFill>
                  <a:schemeClr val="bg1"/>
                </a:solidFill>
              </a:rPr>
              <a:t>eicināt </a:t>
            </a:r>
            <a:r>
              <a:rPr lang="lv-LV" sz="8800" dirty="0">
                <a:solidFill>
                  <a:schemeClr val="bg1"/>
                </a:solidFill>
              </a:rPr>
              <a:t>augsti kvalificētu CNC speciālistu sagatavošanu projekta dalībvalstīs un </a:t>
            </a:r>
            <a:r>
              <a:rPr lang="lv-LV" sz="8800" dirty="0" smtClean="0">
                <a:solidFill>
                  <a:schemeClr val="bg1"/>
                </a:solidFill>
              </a:rPr>
              <a:t>mazināt </a:t>
            </a:r>
            <a:r>
              <a:rPr lang="lv-LV" sz="8800" dirty="0">
                <a:solidFill>
                  <a:schemeClr val="bg1"/>
                </a:solidFill>
              </a:rPr>
              <a:t>nodarbināto prasmju neatbilstību darba tirgus </a:t>
            </a:r>
            <a:r>
              <a:rPr lang="lv-LV" sz="8800" dirty="0" smtClean="0">
                <a:solidFill>
                  <a:schemeClr val="bg1"/>
                </a:solidFill>
              </a:rPr>
              <a:t>vajadzībām, izstrādājot </a:t>
            </a:r>
            <a:r>
              <a:rPr lang="lv-LV" sz="9600" dirty="0">
                <a:solidFill>
                  <a:schemeClr val="bg1"/>
                </a:solidFill>
              </a:rPr>
              <a:t>mācību </a:t>
            </a:r>
            <a:r>
              <a:rPr lang="lv-LV" sz="9600" dirty="0" smtClean="0">
                <a:solidFill>
                  <a:schemeClr val="bg1"/>
                </a:solidFill>
              </a:rPr>
              <a:t>programmu, kas </a:t>
            </a:r>
            <a:r>
              <a:rPr lang="lv-LV" sz="9600" dirty="0">
                <a:solidFill>
                  <a:schemeClr val="bg1"/>
                </a:solidFill>
              </a:rPr>
              <a:t>balstīta uz esošo un nākotnes prasmju pieprasījumu metālapstrādes </a:t>
            </a:r>
            <a:r>
              <a:rPr lang="lv-LV" sz="9600" dirty="0" smtClean="0">
                <a:solidFill>
                  <a:schemeClr val="bg1"/>
                </a:solidFill>
              </a:rPr>
              <a:t>nozarē, un mācību vidi </a:t>
            </a:r>
            <a:r>
              <a:rPr lang="lv-LV" sz="9600" dirty="0" err="1" smtClean="0">
                <a:solidFill>
                  <a:schemeClr val="bg1"/>
                </a:solidFill>
              </a:rPr>
              <a:t>programvadības</a:t>
            </a:r>
            <a:r>
              <a:rPr lang="lv-LV" sz="9600" dirty="0" smtClean="0">
                <a:solidFill>
                  <a:schemeClr val="bg1"/>
                </a:solidFill>
              </a:rPr>
              <a:t> </a:t>
            </a:r>
            <a:r>
              <a:rPr lang="lv-LV" sz="9600" dirty="0">
                <a:solidFill>
                  <a:schemeClr val="bg1"/>
                </a:solidFill>
              </a:rPr>
              <a:t>metālapstrādes darbagaldu (CNC) speciālistu </a:t>
            </a:r>
            <a:r>
              <a:rPr lang="lv-LV" sz="9600" dirty="0" smtClean="0">
                <a:solidFill>
                  <a:schemeClr val="bg1"/>
                </a:solidFill>
              </a:rPr>
              <a:t>sagatavošanai» </a:t>
            </a:r>
            <a:r>
              <a:rPr lang="lv-LV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3635896" y="5013176"/>
            <a:ext cx="4968552" cy="86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600" dirty="0" smtClean="0">
                <a:solidFill>
                  <a:schemeClr val="bg1"/>
                </a:solidFill>
              </a:rPr>
              <a:t>Projekta Nr. </a:t>
            </a:r>
            <a:r>
              <a:rPr lang="en-US" sz="1600" dirty="0" smtClean="0">
                <a:solidFill>
                  <a:schemeClr val="bg1"/>
                </a:solidFill>
              </a:rPr>
              <a:t>2015-1-LT01-KA202-013415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3635896" y="4725144"/>
            <a:ext cx="4968552" cy="8280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3788296" y="6381328"/>
            <a:ext cx="3087960" cy="2520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9" descr="http://eacea.ec.europa.eu/img/visuals/erasmus/jpeg/LogosBeneficairesErasmus+RIGHT_L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418" y="6316387"/>
            <a:ext cx="2697636" cy="5072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13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5"/>
            <a:ext cx="9144000" cy="68557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sz="4000" b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Projekta rezultāti: </a:t>
            </a:r>
            <a:r>
              <a:rPr lang="lv-LV" sz="4000" b="1" dirty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/>
            </a:r>
            <a:br>
              <a:rPr lang="lv-LV" sz="4000" b="1" dirty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</a:br>
            <a:endParaRPr lang="lt-LT" sz="4000" dirty="0">
              <a:solidFill>
                <a:schemeClr val="bg1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3" y="2238105"/>
            <a:ext cx="3240359" cy="3999207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lv-LV" sz="4900" dirty="0" smtClean="0"/>
              <a:t>Apzinātas </a:t>
            </a:r>
            <a:r>
              <a:rPr lang="lv-LV" sz="4900" dirty="0"/>
              <a:t>nozares prasības un vajadzības </a:t>
            </a:r>
            <a:r>
              <a:rPr lang="lv-LV" sz="4900" dirty="0" smtClean="0"/>
              <a:t>metālapstrādes nozares speciālistu kvalifikācijai </a:t>
            </a:r>
            <a:r>
              <a:rPr lang="lv-LV" sz="4900" dirty="0"/>
              <a:t>Industrijas 4.0 ieviešanai;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lv-LV" sz="4900" dirty="0" smtClean="0"/>
              <a:t>Izstrādāts vienots metālapstrādes nozares darbiniekiem nepieciešamo </a:t>
            </a:r>
            <a:r>
              <a:rPr lang="lv-LV" sz="4900" dirty="0" err="1" smtClean="0"/>
              <a:t>pamatkompetenču</a:t>
            </a:r>
            <a:r>
              <a:rPr lang="lv-LV" sz="4900" dirty="0" smtClean="0"/>
              <a:t> modelis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lv-LV" sz="49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lv-LV" sz="49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lv-LV" sz="49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t="7143" r="4243" b="15715"/>
          <a:stretch/>
        </p:blipFill>
        <p:spPr bwMode="auto">
          <a:xfrm>
            <a:off x="107504" y="116632"/>
            <a:ext cx="1870710" cy="5137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http://eacea.ec.europa.eu/img/visuals/erasmus/jpeg/LogosBeneficairesErasmus+RIGHT_L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299003"/>
            <a:ext cx="2697636" cy="507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PREZENT_Galaktikas - Copy_edited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1"/>
          <a:stretch/>
        </p:blipFill>
        <p:spPr bwMode="auto">
          <a:xfrm>
            <a:off x="3676726" y="1306939"/>
            <a:ext cx="5467274" cy="4970637"/>
          </a:xfrm>
          <a:prstGeom prst="rect">
            <a:avLst/>
          </a:prstGeom>
          <a:noFill/>
          <a:ln w="34925" algn="in">
            <a:solidFill>
              <a:srgbClr val="92D05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4451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3" y="2255"/>
            <a:ext cx="9144000" cy="68557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1008112"/>
          </a:xfrm>
        </p:spPr>
        <p:txBody>
          <a:bodyPr>
            <a:normAutofit/>
          </a:bodyPr>
          <a:lstStyle/>
          <a:p>
            <a:r>
              <a:rPr lang="lv-LV" sz="3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Galaktikas modeļa galvenās kompetences</a:t>
            </a:r>
            <a:endParaRPr lang="lt-LT" sz="3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88840"/>
            <a:ext cx="7704856" cy="4320480"/>
          </a:xfrm>
        </p:spPr>
        <p:txBody>
          <a:bodyPr>
            <a:noAutofit/>
          </a:bodyPr>
          <a:lstStyle/>
          <a:p>
            <a:pPr lvl="0"/>
            <a:endParaRPr lang="lv-LV" sz="2400" b="1" dirty="0" smtClean="0"/>
          </a:p>
          <a:p>
            <a:pPr lvl="0"/>
            <a:endParaRPr lang="lv-LV" sz="2400" dirty="0"/>
          </a:p>
          <a:p>
            <a:pPr lvl="0"/>
            <a:endParaRPr lang="lv-LV" sz="2400" dirty="0" smtClean="0"/>
          </a:p>
        </p:txBody>
      </p:sp>
      <p:pic>
        <p:nvPicPr>
          <p:cNvPr id="6" name="Picture 5" descr="http://eacea.ec.europa.eu/img/visuals/erasmus/jpeg/LogosBeneficairesErasmus+RIGHT_L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760" y="6280808"/>
            <a:ext cx="2903240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434400"/>
              </p:ext>
            </p:extLst>
          </p:nvPr>
        </p:nvGraphicFramePr>
        <p:xfrm>
          <a:off x="323528" y="1389401"/>
          <a:ext cx="8424936" cy="47548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4271"/>
                <a:gridCol w="3290948"/>
                <a:gridCol w="3999717"/>
              </a:tblGrid>
              <a:tr h="953840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9DB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dirty="0" smtClean="0">
                          <a:solidFill>
                            <a:schemeClr val="bg1"/>
                          </a:solidFill>
                        </a:rPr>
                        <a:t>PAMATA UN PADZIĻINĀTĀS TEHNISKĀS PRASMES </a:t>
                      </a:r>
                      <a:endParaRPr lang="lv-LV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9DB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b="1" dirty="0" smtClean="0">
                          <a:solidFill>
                            <a:schemeClr val="bg1"/>
                          </a:solidFill>
                        </a:rPr>
                        <a:t>B1</a:t>
                      </a:r>
                      <a:r>
                        <a:rPr lang="lv-LV" dirty="0" smtClean="0">
                          <a:solidFill>
                            <a:schemeClr val="bg1"/>
                          </a:solidFill>
                        </a:rPr>
                        <a:t> Metāla apstrāde</a:t>
                      </a:r>
                    </a:p>
                    <a:p>
                      <a:r>
                        <a:rPr lang="lv-LV" b="1" dirty="0" smtClean="0">
                          <a:solidFill>
                            <a:schemeClr val="bg1"/>
                          </a:solidFill>
                        </a:rPr>
                        <a:t>B2</a:t>
                      </a:r>
                      <a:r>
                        <a:rPr lang="lv-LV" dirty="0" smtClean="0">
                          <a:solidFill>
                            <a:schemeClr val="bg1"/>
                          </a:solidFill>
                        </a:rPr>
                        <a:t> CNC apstrāde</a:t>
                      </a:r>
                    </a:p>
                    <a:p>
                      <a:r>
                        <a:rPr lang="lv-LV" b="1" dirty="0" smtClean="0">
                          <a:solidFill>
                            <a:schemeClr val="bg1"/>
                          </a:solidFill>
                        </a:rPr>
                        <a:t>B3</a:t>
                      </a:r>
                      <a:r>
                        <a:rPr lang="lv-LV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lv-LV" dirty="0" err="1" smtClean="0">
                          <a:solidFill>
                            <a:schemeClr val="bg1"/>
                          </a:solidFill>
                        </a:rPr>
                        <a:t>Mehatronika</a:t>
                      </a:r>
                      <a:endParaRPr lang="lv-LV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9DB8"/>
                    </a:solidFill>
                  </a:tcPr>
                </a:tc>
              </a:tr>
              <a:tr h="953840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9DB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dirty="0" smtClean="0">
                          <a:solidFill>
                            <a:schemeClr val="bg1"/>
                          </a:solidFill>
                        </a:rPr>
                        <a:t>DIGITĀLĀS PRASMES</a:t>
                      </a:r>
                      <a:endParaRPr lang="lv-LV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9DB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b="1" dirty="0" smtClean="0">
                          <a:solidFill>
                            <a:schemeClr val="bg1"/>
                          </a:solidFill>
                        </a:rPr>
                        <a:t>B4</a:t>
                      </a:r>
                      <a:r>
                        <a:rPr lang="lv-LV" dirty="0" smtClean="0">
                          <a:solidFill>
                            <a:schemeClr val="bg1"/>
                          </a:solidFill>
                        </a:rPr>
                        <a:t> Programmēšana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1" dirty="0" smtClean="0">
                          <a:solidFill>
                            <a:schemeClr val="bg1"/>
                          </a:solidFill>
                        </a:rPr>
                        <a:t>B5</a:t>
                      </a:r>
                      <a:r>
                        <a:rPr lang="lv-LV" dirty="0" smtClean="0">
                          <a:solidFill>
                            <a:schemeClr val="bg1"/>
                          </a:solidFill>
                        </a:rPr>
                        <a:t>  CAD/CAM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1" dirty="0" smtClean="0">
                          <a:solidFill>
                            <a:schemeClr val="bg1"/>
                          </a:solidFill>
                        </a:rPr>
                        <a:t>B6</a:t>
                      </a:r>
                      <a:r>
                        <a:rPr lang="lv-LV" dirty="0" smtClean="0">
                          <a:solidFill>
                            <a:schemeClr val="bg1"/>
                          </a:solidFill>
                        </a:rPr>
                        <a:t> Tīkli, IT drošība, Lielie dati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9DB8"/>
                    </a:solidFill>
                  </a:tcPr>
                </a:tc>
              </a:tr>
              <a:tr h="953840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9DB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dirty="0" smtClean="0">
                          <a:solidFill>
                            <a:schemeClr val="bg1"/>
                          </a:solidFill>
                        </a:rPr>
                        <a:t>VIEDĀ</a:t>
                      </a:r>
                      <a:r>
                        <a:rPr lang="lv-LV" baseline="0" dirty="0" smtClean="0">
                          <a:solidFill>
                            <a:schemeClr val="bg1"/>
                          </a:solidFill>
                        </a:rPr>
                        <a:t> RAŽOŠANA</a:t>
                      </a:r>
                      <a:endParaRPr lang="lv-LV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9DB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b="1" dirty="0" smtClean="0">
                          <a:solidFill>
                            <a:schemeClr val="bg1"/>
                          </a:solidFill>
                        </a:rPr>
                        <a:t>B7</a:t>
                      </a:r>
                      <a:r>
                        <a:rPr lang="lv-LV" dirty="0" smtClean="0">
                          <a:solidFill>
                            <a:schemeClr val="bg1"/>
                          </a:solidFill>
                        </a:rPr>
                        <a:t> Robotika</a:t>
                      </a:r>
                    </a:p>
                    <a:p>
                      <a:r>
                        <a:rPr lang="lv-LV" b="1" dirty="0" smtClean="0">
                          <a:solidFill>
                            <a:schemeClr val="bg1"/>
                          </a:solidFill>
                        </a:rPr>
                        <a:t>B8</a:t>
                      </a:r>
                      <a:r>
                        <a:rPr lang="lv-LV" dirty="0" smtClean="0">
                          <a:solidFill>
                            <a:schemeClr val="bg1"/>
                          </a:solidFill>
                        </a:rPr>
                        <a:t> Papildinošā ražošana</a:t>
                      </a:r>
                    </a:p>
                    <a:p>
                      <a:r>
                        <a:rPr lang="lv-LV" b="1" dirty="0" smtClean="0">
                          <a:solidFill>
                            <a:schemeClr val="bg1"/>
                          </a:solidFill>
                        </a:rPr>
                        <a:t>B9</a:t>
                      </a:r>
                      <a:r>
                        <a:rPr lang="lv-LV" dirty="0" smtClean="0">
                          <a:solidFill>
                            <a:schemeClr val="bg1"/>
                          </a:solidFill>
                        </a:rPr>
                        <a:t> Viedā ražošana, procesu vadība</a:t>
                      </a:r>
                      <a:endParaRPr lang="lv-LV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9DB8"/>
                    </a:solidFill>
                  </a:tcPr>
                </a:tc>
              </a:tr>
              <a:tr h="918556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9DB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dirty="0" smtClean="0">
                          <a:solidFill>
                            <a:schemeClr val="bg1"/>
                          </a:solidFill>
                        </a:rPr>
                        <a:t>PĀRMAIŅAS</a:t>
                      </a:r>
                      <a:r>
                        <a:rPr lang="lv-LV" baseline="0" dirty="0" smtClean="0">
                          <a:solidFill>
                            <a:schemeClr val="bg1"/>
                          </a:solidFill>
                        </a:rPr>
                        <a:t> UN INOVĀCIJAS</a:t>
                      </a:r>
                      <a:endParaRPr lang="lv-LV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9DB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b="1" dirty="0" smtClean="0">
                          <a:solidFill>
                            <a:schemeClr val="bg1"/>
                          </a:solidFill>
                        </a:rPr>
                        <a:t>B10</a:t>
                      </a:r>
                      <a:r>
                        <a:rPr lang="lv-LV" dirty="0" smtClean="0">
                          <a:solidFill>
                            <a:schemeClr val="bg1"/>
                          </a:solidFill>
                        </a:rPr>
                        <a:t> Pārmaiņu vadība</a:t>
                      </a:r>
                    </a:p>
                    <a:p>
                      <a:r>
                        <a:rPr lang="lv-LV" b="1" dirty="0" smtClean="0">
                          <a:solidFill>
                            <a:schemeClr val="bg1"/>
                          </a:solidFill>
                        </a:rPr>
                        <a:t>B11</a:t>
                      </a:r>
                      <a:r>
                        <a:rPr lang="lv-LV" dirty="0" smtClean="0">
                          <a:solidFill>
                            <a:schemeClr val="bg1"/>
                          </a:solidFill>
                        </a:rPr>
                        <a:t> Inovāciju vadība</a:t>
                      </a:r>
                      <a:endParaRPr lang="lv-LV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9DB8"/>
                    </a:solidFill>
                  </a:tcPr>
                </a:tc>
              </a:tr>
              <a:tr h="974808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9DB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dirty="0" smtClean="0">
                          <a:solidFill>
                            <a:schemeClr val="bg1"/>
                          </a:solidFill>
                        </a:rPr>
                        <a:t>PAŠIZGLĪTOŠANĀS UN KOUČINGS</a:t>
                      </a:r>
                      <a:endParaRPr lang="lv-LV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9DB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b="1" dirty="0" smtClean="0">
                          <a:solidFill>
                            <a:schemeClr val="bg1"/>
                          </a:solidFill>
                        </a:rPr>
                        <a:t>B12</a:t>
                      </a:r>
                      <a:r>
                        <a:rPr lang="lv-LV" dirty="0" smtClean="0">
                          <a:solidFill>
                            <a:schemeClr val="bg1"/>
                          </a:solidFill>
                        </a:rPr>
                        <a:t> Pašizglītošanās</a:t>
                      </a:r>
                    </a:p>
                    <a:p>
                      <a:r>
                        <a:rPr lang="lv-LV" b="1" dirty="0" smtClean="0">
                          <a:solidFill>
                            <a:schemeClr val="bg1"/>
                          </a:solidFill>
                        </a:rPr>
                        <a:t>B13</a:t>
                      </a:r>
                      <a:r>
                        <a:rPr lang="lv-LV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lv-LV" dirty="0" err="1" smtClean="0">
                          <a:solidFill>
                            <a:schemeClr val="bg1"/>
                          </a:solidFill>
                        </a:rPr>
                        <a:t>Koučings</a:t>
                      </a:r>
                      <a:endParaRPr lang="lv-LV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9DB8"/>
                    </a:solidFill>
                  </a:tcPr>
                </a:tc>
              </a:tr>
            </a:tbl>
          </a:graphicData>
        </a:graphic>
      </p:graphicFrame>
      <p:sp>
        <p:nvSpPr>
          <p:cNvPr id="11" name="Flowchart: Connector 10"/>
          <p:cNvSpPr/>
          <p:nvPr/>
        </p:nvSpPr>
        <p:spPr>
          <a:xfrm>
            <a:off x="701296" y="2496317"/>
            <a:ext cx="648072" cy="5602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lv-LV" dirty="0" smtClean="0"/>
              <a:t>A2</a:t>
            </a:r>
            <a:endParaRPr lang="lv-LV" dirty="0"/>
          </a:p>
        </p:txBody>
      </p:sp>
      <p:sp>
        <p:nvSpPr>
          <p:cNvPr id="12" name="Flowchart: Connector 11"/>
          <p:cNvSpPr/>
          <p:nvPr/>
        </p:nvSpPr>
        <p:spPr>
          <a:xfrm>
            <a:off x="606823" y="1588054"/>
            <a:ext cx="648072" cy="5602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lv-LV" dirty="0" smtClean="0"/>
              <a:t>A1</a:t>
            </a:r>
            <a:endParaRPr lang="lv-LV" dirty="0"/>
          </a:p>
        </p:txBody>
      </p:sp>
      <p:sp>
        <p:nvSpPr>
          <p:cNvPr id="13" name="Flowchart: Connector 12"/>
          <p:cNvSpPr/>
          <p:nvPr/>
        </p:nvSpPr>
        <p:spPr>
          <a:xfrm>
            <a:off x="738699" y="3457392"/>
            <a:ext cx="648072" cy="5602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lv-LV" dirty="0" smtClean="0"/>
              <a:t>A3</a:t>
            </a:r>
            <a:endParaRPr lang="lv-LV" dirty="0"/>
          </a:p>
        </p:txBody>
      </p:sp>
      <p:sp>
        <p:nvSpPr>
          <p:cNvPr id="14" name="Flowchart: Connector 13"/>
          <p:cNvSpPr/>
          <p:nvPr/>
        </p:nvSpPr>
        <p:spPr>
          <a:xfrm>
            <a:off x="701296" y="4384759"/>
            <a:ext cx="648072" cy="5602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lv-LV" dirty="0" smtClean="0"/>
              <a:t>A4</a:t>
            </a:r>
            <a:endParaRPr lang="lv-LV" dirty="0"/>
          </a:p>
        </p:txBody>
      </p:sp>
      <p:sp>
        <p:nvSpPr>
          <p:cNvPr id="15" name="Flowchart: Connector 14"/>
          <p:cNvSpPr/>
          <p:nvPr/>
        </p:nvSpPr>
        <p:spPr>
          <a:xfrm>
            <a:off x="761400" y="5312126"/>
            <a:ext cx="648072" cy="5602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lv-LV" dirty="0" smtClean="0"/>
              <a:t>A5</a:t>
            </a:r>
            <a:endParaRPr lang="lv-LV" dirty="0"/>
          </a:p>
        </p:txBody>
      </p:sp>
      <p:pic>
        <p:nvPicPr>
          <p:cNvPr id="16" name="Picture 15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t="7143" r="4243" b="15715"/>
          <a:stretch/>
        </p:blipFill>
        <p:spPr bwMode="auto">
          <a:xfrm>
            <a:off x="-4496" y="0"/>
            <a:ext cx="1870710" cy="5137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75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1719</TotalTime>
  <Words>552</Words>
  <Application>Microsoft Office PowerPoint</Application>
  <PresentationFormat>On-screen Show (4:3)</PresentationFormat>
  <Paragraphs>161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Office Theme</vt:lpstr>
      <vt:lpstr>PowerPoint Presentation</vt:lpstr>
      <vt:lpstr>                 Kas ir mašīnbūve un metālapstrāde Latvijā?</vt:lpstr>
      <vt:lpstr>                  Mašīnbūve un metālapstrāde Latvijā galvenie fakti un iezīmes</vt:lpstr>
      <vt:lpstr>               Nozarē nepieciešamie speciālisti 2019.gadā</vt:lpstr>
      <vt:lpstr>PowerPoint Presentation</vt:lpstr>
      <vt:lpstr> Projekta partneri: </vt:lpstr>
      <vt:lpstr>PowerPoint Presentation</vt:lpstr>
      <vt:lpstr>Projekta rezultāti:  </vt:lpstr>
      <vt:lpstr>Galaktikas modeļa galvenās kompetences</vt:lpstr>
      <vt:lpstr>Projekta rezultāti:  </vt:lpstr>
      <vt:lpstr>Projekta rezultāti</vt:lpstr>
      <vt:lpstr>Projekta rezultāti</vt:lpstr>
      <vt:lpstr>Projekta rezultāti:  </vt:lpstr>
      <vt:lpstr>          Projekta rezultāti: projekta materiālu aprobācija  </vt:lpstr>
      <vt:lpstr>PowerPoint Presentation</vt:lpstr>
      <vt:lpstr>          Projekta rezultāti: projekta materiālu aprobācija  </vt:lpstr>
      <vt:lpstr>               Projekta materiālu aprobācija</vt:lpstr>
      <vt:lpstr>          Projekta rezultāti: projekta materiālu aprobācija  </vt:lpstr>
      <vt:lpstr>          Projekta rezultāti: projekta materiālu aprobācija  </vt:lpstr>
      <vt:lpstr>            Projekta rezultāti:  mācību materiālu pilnveide, pielāgošana   </vt:lpstr>
      <vt:lpstr>Plakāts white collar, blue collar </vt:lpstr>
      <vt:lpstr>Veiksmi mācībās! …………………………………</vt:lpstr>
      <vt:lpstr>Veiksmi mācībās! …………………………………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Alise Gubene</cp:lastModifiedBy>
  <cp:revision>72</cp:revision>
  <dcterms:created xsi:type="dcterms:W3CDTF">2018-11-19T11:07:11Z</dcterms:created>
  <dcterms:modified xsi:type="dcterms:W3CDTF">2019-12-04T15:33:12Z</dcterms:modified>
</cp:coreProperties>
</file>