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69" r:id="rId3"/>
    <p:sldId id="257" r:id="rId4"/>
    <p:sldId id="258" r:id="rId5"/>
    <p:sldId id="260" r:id="rId6"/>
    <p:sldId id="261" r:id="rId7"/>
    <p:sldId id="259" r:id="rId8"/>
    <p:sldId id="262" r:id="rId9"/>
    <p:sldId id="263" r:id="rId10"/>
    <p:sldId id="264" r:id="rId11"/>
    <p:sldId id="266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4876-BC98-4EE5-A0A0-0D278795E610}" type="datetimeFigureOut">
              <a:rPr lang="en-GB" smtClean="0"/>
              <a:t>20/08/2019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DD99439-5148-42EF-8848-22464CFE1D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381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4876-BC98-4EE5-A0A0-0D278795E610}" type="datetimeFigureOut">
              <a:rPr lang="en-GB" smtClean="0"/>
              <a:t>20/08/2019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DD99439-5148-42EF-8848-22464CFE1D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857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4876-BC98-4EE5-A0A0-0D278795E610}" type="datetimeFigureOut">
              <a:rPr lang="en-GB" smtClean="0"/>
              <a:t>20/08/2019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DD99439-5148-42EF-8848-22464CFE1DFE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4790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4876-BC98-4EE5-A0A0-0D278795E610}" type="datetimeFigureOut">
              <a:rPr lang="en-GB" smtClean="0"/>
              <a:t>20/08/2019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D99439-5148-42EF-8848-22464CFE1D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715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4876-BC98-4EE5-A0A0-0D278795E610}" type="datetimeFigureOut">
              <a:rPr lang="en-GB" smtClean="0"/>
              <a:t>20/08/2019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D99439-5148-42EF-8848-22464CFE1DFE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6932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4876-BC98-4EE5-A0A0-0D278795E610}" type="datetimeFigureOut">
              <a:rPr lang="en-GB" smtClean="0"/>
              <a:t>20/08/2019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D99439-5148-42EF-8848-22464CFE1D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474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4876-BC98-4EE5-A0A0-0D278795E610}" type="datetimeFigureOut">
              <a:rPr lang="en-GB" smtClean="0"/>
              <a:t>20/08/2019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99439-5148-42EF-8848-22464CFE1D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153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4876-BC98-4EE5-A0A0-0D278795E610}" type="datetimeFigureOut">
              <a:rPr lang="en-GB" smtClean="0"/>
              <a:t>20/08/2019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99439-5148-42EF-8848-22464CFE1D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480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4876-BC98-4EE5-A0A0-0D278795E610}" type="datetimeFigureOut">
              <a:rPr lang="en-GB" smtClean="0"/>
              <a:t>20/08/2019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99439-5148-42EF-8848-22464CFE1D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742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4876-BC98-4EE5-A0A0-0D278795E610}" type="datetimeFigureOut">
              <a:rPr lang="en-GB" smtClean="0"/>
              <a:t>20/08/2019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DD99439-5148-42EF-8848-22464CFE1D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497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4876-BC98-4EE5-A0A0-0D278795E610}" type="datetimeFigureOut">
              <a:rPr lang="en-GB" smtClean="0"/>
              <a:t>20/08/2019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DD99439-5148-42EF-8848-22464CFE1D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134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4876-BC98-4EE5-A0A0-0D278795E610}" type="datetimeFigureOut">
              <a:rPr lang="en-GB" smtClean="0"/>
              <a:t>20/08/2019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DD99439-5148-42EF-8848-22464CFE1D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943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4876-BC98-4EE5-A0A0-0D278795E610}" type="datetimeFigureOut">
              <a:rPr lang="en-GB" smtClean="0"/>
              <a:t>20/08/2019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99439-5148-42EF-8848-22464CFE1D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522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4876-BC98-4EE5-A0A0-0D278795E610}" type="datetimeFigureOut">
              <a:rPr lang="en-GB" smtClean="0"/>
              <a:t>20/08/2019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99439-5148-42EF-8848-22464CFE1D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344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4876-BC98-4EE5-A0A0-0D278795E610}" type="datetimeFigureOut">
              <a:rPr lang="en-GB" smtClean="0"/>
              <a:t>20/08/2019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99439-5148-42EF-8848-22464CFE1D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225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4876-BC98-4EE5-A0A0-0D278795E610}" type="datetimeFigureOut">
              <a:rPr lang="en-GB" smtClean="0"/>
              <a:t>20/08/2019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D99439-5148-42EF-8848-22464CFE1D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468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C4876-BC98-4EE5-A0A0-0D278795E610}" type="datetimeFigureOut">
              <a:rPr lang="en-GB" smtClean="0"/>
              <a:t>20/08/2019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DD99439-5148-42EF-8848-22464CFE1D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55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Dati kā mērinstruments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lv-LV" sz="2800" b="1" i="1" dirty="0" err="1" smtClean="0">
                <a:solidFill>
                  <a:srgbClr val="002060"/>
                </a:solidFill>
              </a:rPr>
              <a:t>I.Dakne</a:t>
            </a:r>
            <a:r>
              <a:rPr lang="lv-LV" sz="2800" b="1" i="1" dirty="0" smtClean="0">
                <a:solidFill>
                  <a:srgbClr val="002060"/>
                </a:solidFill>
              </a:rPr>
              <a:t> Seminārs PII vadītāju vietniekiem ZRKAC</a:t>
            </a:r>
            <a:endParaRPr lang="en-GB" sz="2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504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0210" y="624110"/>
            <a:ext cx="10511790" cy="5287112"/>
          </a:xfrm>
        </p:spPr>
        <p:txBody>
          <a:bodyPr>
            <a:normAutofit/>
          </a:bodyPr>
          <a:lstStyle/>
          <a:p>
            <a:r>
              <a:rPr lang="lv-LV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Profesionālās prasmes </a:t>
            </a:r>
          </a:p>
          <a:p>
            <a:pPr marL="0" indent="0">
              <a:buNone/>
            </a:pPr>
            <a:r>
              <a:rPr lang="lv-LV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Zināšanas par bērna attīstību,</a:t>
            </a:r>
          </a:p>
          <a:p>
            <a:pPr>
              <a:buFontTx/>
              <a:buChar char="-"/>
            </a:pPr>
            <a:r>
              <a:rPr lang="lv-LV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Zināšanas par Mācību jomu saturu, </a:t>
            </a:r>
            <a:r>
              <a:rPr lang="lv-LV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pamatprasmju</a:t>
            </a:r>
            <a:r>
              <a:rPr lang="lv-LV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«ķieģelīši»,</a:t>
            </a:r>
          </a:p>
          <a:p>
            <a:pPr>
              <a:buFontTx/>
              <a:buChar char="-"/>
            </a:pPr>
            <a:r>
              <a:rPr lang="lv-LV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Vadīt mācīšanos,</a:t>
            </a:r>
          </a:p>
          <a:p>
            <a:pPr>
              <a:buFontTx/>
              <a:buChar char="-"/>
            </a:pPr>
            <a:r>
              <a:rPr lang="lv-LV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Analizēt un reflektēt,</a:t>
            </a:r>
          </a:p>
          <a:p>
            <a:pPr>
              <a:buFontTx/>
              <a:buChar char="-"/>
            </a:pPr>
            <a:r>
              <a:rPr lang="lv-LV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Sadarbības prasmes,</a:t>
            </a:r>
            <a:endParaRPr lang="lv-LV" sz="2400" b="1" i="1" dirty="0"/>
          </a:p>
          <a:p>
            <a:pPr marL="0" indent="0">
              <a:buNone/>
            </a:pPr>
            <a:r>
              <a:rPr lang="lv-LV" sz="2400" b="1" i="1" dirty="0" smtClean="0">
                <a:solidFill>
                  <a:srgbClr val="002060"/>
                </a:solidFill>
              </a:rPr>
              <a:t>- </a:t>
            </a:r>
            <a:r>
              <a:rPr lang="lv-LV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Organizatoriskās </a:t>
            </a:r>
            <a:r>
              <a:rPr lang="lv-LV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analītiskās prasmes</a:t>
            </a:r>
          </a:p>
          <a:p>
            <a:pPr marL="0" indent="0">
              <a:buNone/>
            </a:pPr>
            <a:r>
              <a:rPr lang="lv-LV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IT </a:t>
            </a:r>
            <a:r>
              <a:rPr lang="lv-LV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pratība</a:t>
            </a:r>
            <a:endParaRPr lang="lv-LV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lv-LV" sz="24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lv-LV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Kādā līmenī panākt ietekmi – Zināšanas, prakse, uzskati</a:t>
            </a:r>
            <a:endParaRPr lang="en-GB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7064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3660898"/>
              </p:ext>
            </p:extLst>
          </p:nvPr>
        </p:nvGraphicFramePr>
        <p:xfrm>
          <a:off x="2731770" y="1097279"/>
          <a:ext cx="7920990" cy="55351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49090"/>
                <a:gridCol w="3771900"/>
              </a:tblGrid>
              <a:tr h="3210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 b="1" i="1" kern="0" dirty="0">
                          <a:effectLst/>
                        </a:rPr>
                        <a:t>Psihiskais process</a:t>
                      </a:r>
                      <a:endParaRPr lang="en-GB" sz="1000" b="1" i="1" kern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 b="1" i="1" kern="0" dirty="0" smtClean="0">
                          <a:effectLst/>
                        </a:rPr>
                        <a:t>Attīstošā materiāla vienību </a:t>
                      </a:r>
                      <a:r>
                        <a:rPr lang="lv-LV" sz="1400" b="1" i="1" kern="0" dirty="0">
                          <a:effectLst/>
                        </a:rPr>
                        <a:t>skaits</a:t>
                      </a:r>
                      <a:endParaRPr lang="en-GB" sz="1000" b="1" i="1" kern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7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 b="1" i="1" dirty="0">
                          <a:effectLst/>
                        </a:rPr>
                        <a:t>Redze</a:t>
                      </a:r>
                      <a:endParaRPr lang="en-GB" sz="12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 b="1" i="1">
                          <a:effectLst/>
                        </a:rPr>
                        <a:t>        371</a:t>
                      </a:r>
                      <a:endParaRPr lang="en-GB" sz="1200" b="1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7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 b="1" i="1" dirty="0">
                          <a:effectLst/>
                        </a:rPr>
                        <a:t>Dzirde</a:t>
                      </a:r>
                      <a:endParaRPr lang="en-GB" sz="12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 b="1" i="1" dirty="0">
                          <a:effectLst/>
                        </a:rPr>
                        <a:t>        61</a:t>
                      </a:r>
                      <a:endParaRPr lang="en-GB" sz="12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7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 b="1" i="1" dirty="0">
                          <a:effectLst/>
                        </a:rPr>
                        <a:t>Tauste</a:t>
                      </a:r>
                      <a:endParaRPr lang="en-GB" sz="12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 b="1" i="1" dirty="0">
                          <a:effectLst/>
                        </a:rPr>
                        <a:t>       165</a:t>
                      </a:r>
                      <a:endParaRPr lang="en-GB" sz="12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7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 b="1" i="1" dirty="0">
                          <a:effectLst/>
                        </a:rPr>
                        <a:t>Oža</a:t>
                      </a:r>
                      <a:endParaRPr lang="en-GB" sz="12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 b="1" i="1" dirty="0">
                          <a:effectLst/>
                        </a:rPr>
                        <a:t>       35</a:t>
                      </a:r>
                      <a:endParaRPr lang="en-GB" sz="12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7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 b="1" i="1" dirty="0">
                          <a:effectLst/>
                        </a:rPr>
                        <a:t>Garša</a:t>
                      </a:r>
                      <a:endParaRPr lang="en-GB" sz="12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 b="1" i="1" dirty="0">
                          <a:effectLst/>
                        </a:rPr>
                        <a:t>       35</a:t>
                      </a:r>
                      <a:endParaRPr lang="en-GB" sz="12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7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 b="1" i="1" dirty="0">
                          <a:effectLst/>
                        </a:rPr>
                        <a:t>Uzmanība</a:t>
                      </a:r>
                      <a:endParaRPr lang="en-GB" sz="12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 b="1" i="1" dirty="0">
                          <a:effectLst/>
                        </a:rPr>
                        <a:t>       404</a:t>
                      </a:r>
                      <a:endParaRPr lang="en-GB" sz="12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7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 b="1" i="1" dirty="0">
                          <a:effectLst/>
                        </a:rPr>
                        <a:t>Uztvere</a:t>
                      </a:r>
                      <a:endParaRPr lang="en-GB" sz="12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 b="1" i="1" dirty="0">
                          <a:effectLst/>
                        </a:rPr>
                        <a:t>       196</a:t>
                      </a:r>
                      <a:endParaRPr lang="en-GB" sz="12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7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 b="1" i="1" dirty="0">
                          <a:effectLst/>
                        </a:rPr>
                        <a:t>Atmiņa</a:t>
                      </a:r>
                      <a:endParaRPr lang="en-GB" sz="12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 b="1" i="1" dirty="0">
                          <a:effectLst/>
                        </a:rPr>
                        <a:t>       250</a:t>
                      </a:r>
                      <a:endParaRPr lang="en-GB" sz="12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7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 b="1" i="1" dirty="0">
                          <a:effectLst/>
                        </a:rPr>
                        <a:t>Analīze</a:t>
                      </a:r>
                      <a:endParaRPr lang="en-GB" sz="12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 b="1" i="1" dirty="0">
                          <a:effectLst/>
                        </a:rPr>
                        <a:t>       213</a:t>
                      </a:r>
                      <a:endParaRPr lang="en-GB" sz="12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7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 b="1" i="1" dirty="0">
                          <a:effectLst/>
                        </a:rPr>
                        <a:t>Sintēze</a:t>
                      </a:r>
                      <a:endParaRPr lang="en-GB" sz="12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 b="1" i="1" dirty="0">
                          <a:effectLst/>
                        </a:rPr>
                        <a:t>       233</a:t>
                      </a:r>
                      <a:endParaRPr lang="en-GB" sz="12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7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 b="1" i="1" dirty="0">
                          <a:effectLst/>
                        </a:rPr>
                        <a:t>Salīdzināšana</a:t>
                      </a:r>
                      <a:endParaRPr lang="en-GB" sz="12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 b="1" i="1" dirty="0">
                          <a:effectLst/>
                        </a:rPr>
                        <a:t>       234</a:t>
                      </a:r>
                      <a:endParaRPr lang="en-GB" sz="12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7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 b="1" i="1" dirty="0">
                          <a:effectLst/>
                        </a:rPr>
                        <a:t>Klasificēšana</a:t>
                      </a:r>
                      <a:endParaRPr lang="en-GB" sz="12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 b="1" i="1" dirty="0">
                          <a:effectLst/>
                        </a:rPr>
                        <a:t>       100</a:t>
                      </a:r>
                      <a:endParaRPr lang="en-GB" sz="12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7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 b="1" i="1" dirty="0">
                          <a:effectLst/>
                        </a:rPr>
                        <a:t>Abstrahēšana</a:t>
                      </a:r>
                      <a:endParaRPr lang="en-GB" sz="12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 b="1" i="1" dirty="0">
                          <a:effectLst/>
                        </a:rPr>
                        <a:t>       55</a:t>
                      </a:r>
                      <a:endParaRPr lang="en-GB" sz="12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7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 b="1" i="1" dirty="0">
                          <a:effectLst/>
                        </a:rPr>
                        <a:t>Vispārināšana</a:t>
                      </a:r>
                      <a:endParaRPr lang="en-GB" sz="12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 b="1" i="1" dirty="0">
                          <a:effectLst/>
                        </a:rPr>
                        <a:t>       56</a:t>
                      </a:r>
                      <a:endParaRPr lang="en-GB" sz="12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7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 b="1" i="1" dirty="0">
                          <a:effectLst/>
                        </a:rPr>
                        <a:t>Iztēle</a:t>
                      </a:r>
                      <a:endParaRPr lang="en-GB" sz="12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 b="1" i="1" dirty="0">
                          <a:effectLst/>
                        </a:rPr>
                        <a:t>       126</a:t>
                      </a:r>
                      <a:endParaRPr lang="en-GB" sz="12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73024" y="123881"/>
            <a:ext cx="9156192" cy="81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Iestādes</a:t>
            </a:r>
            <a:r>
              <a:rPr kumimoji="0" lang="lv-LV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lv-LV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materiālās bāzes kopsavilkums…</a:t>
            </a:r>
            <a:r>
              <a:rPr kumimoji="0" lang="lv-LV" sz="28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</a:t>
            </a:r>
            <a:r>
              <a:rPr lang="lv-LV" sz="2800" b="1" i="1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</a:t>
            </a:r>
            <a:r>
              <a:rPr kumimoji="0" lang="lv-LV" sz="2800" b="1" i="1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.g</a:t>
            </a:r>
            <a:r>
              <a:rPr kumimoji="0" lang="lv-LV" sz="28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GB" sz="28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41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53413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Atsauces:</a:t>
            </a:r>
            <a:endParaRPr lang="en-GB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158240"/>
            <a:ext cx="8915400" cy="4752982"/>
          </a:xfrm>
        </p:spPr>
        <p:txBody>
          <a:bodyPr/>
          <a:lstStyle/>
          <a:p>
            <a:r>
              <a:rPr lang="en-GB" b="1" i="1" dirty="0" err="1"/>
              <a:t>Izglītība</a:t>
            </a:r>
            <a:r>
              <a:rPr lang="en-GB" b="1" i="1" dirty="0"/>
              <a:t> </a:t>
            </a:r>
            <a:r>
              <a:rPr lang="en-GB" b="1" i="1" dirty="0" err="1"/>
              <a:t>mūsdienīgai</a:t>
            </a:r>
            <a:r>
              <a:rPr lang="en-GB" b="1" i="1" dirty="0"/>
              <a:t> </a:t>
            </a:r>
            <a:r>
              <a:rPr lang="en-GB" b="1" i="1" dirty="0" err="1"/>
              <a:t>lietpratībai</a:t>
            </a:r>
            <a:r>
              <a:rPr lang="en-GB" b="1" i="1" dirty="0"/>
              <a:t>: </a:t>
            </a:r>
            <a:r>
              <a:rPr lang="en-GB" b="1" i="1" dirty="0" err="1"/>
              <a:t>mācību</a:t>
            </a:r>
            <a:r>
              <a:rPr lang="en-GB" b="1" i="1" dirty="0"/>
              <a:t> </a:t>
            </a:r>
            <a:r>
              <a:rPr lang="en-GB" b="1" i="1" dirty="0" err="1"/>
              <a:t>satura</a:t>
            </a:r>
            <a:r>
              <a:rPr lang="en-GB" b="1" i="1" dirty="0"/>
              <a:t>  un </a:t>
            </a:r>
            <a:r>
              <a:rPr lang="en-GB" b="1" i="1" dirty="0" err="1"/>
              <a:t>pieejas</a:t>
            </a:r>
            <a:r>
              <a:rPr lang="en-GB" b="1" i="1" dirty="0"/>
              <a:t> </a:t>
            </a:r>
            <a:r>
              <a:rPr lang="en-GB" b="1" i="1" dirty="0" err="1" smtClean="0"/>
              <a:t>apraksts</a:t>
            </a:r>
            <a:r>
              <a:rPr lang="lv-LV" b="1" i="1" dirty="0" smtClean="0"/>
              <a:t>. </a:t>
            </a:r>
          </a:p>
          <a:p>
            <a:pPr marL="0" indent="0">
              <a:buNone/>
            </a:pPr>
            <a:r>
              <a:rPr lang="lv-LV" b="1" i="1" dirty="0"/>
              <a:t> </a:t>
            </a:r>
            <a:r>
              <a:rPr lang="lv-LV" b="1" i="1" dirty="0" smtClean="0"/>
              <a:t>      Skola 2030.,</a:t>
            </a:r>
          </a:p>
          <a:p>
            <a:pPr marL="0" indent="0">
              <a:buNone/>
            </a:pPr>
            <a:r>
              <a:rPr lang="lv-LV" b="1" i="1" dirty="0" smtClean="0"/>
              <a:t>     Mācību saturs kompetenču pieejā: ko tas </a:t>
            </a:r>
            <a:r>
              <a:rPr lang="lv-LV" b="1" i="1" dirty="0"/>
              <a:t>nozīmē </a:t>
            </a:r>
            <a:r>
              <a:rPr lang="lv-LV" b="1" i="1" dirty="0" smtClean="0"/>
              <a:t>skolotājam</a:t>
            </a:r>
          </a:p>
          <a:p>
            <a:pPr marL="0" indent="0">
              <a:buNone/>
            </a:pPr>
            <a:r>
              <a:rPr lang="lv-LV" b="1" i="1" smtClean="0"/>
              <a:t>     LU</a:t>
            </a:r>
            <a:r>
              <a:rPr lang="lv-LV" b="1" i="1" dirty="0"/>
              <a:t>; SIIC; VISC </a:t>
            </a: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3930772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i="1" dirty="0" smtClean="0">
                <a:solidFill>
                  <a:srgbClr val="002060"/>
                </a:solidFill>
              </a:rPr>
              <a:t>Iestāde kā mācīšanās organizācija</a:t>
            </a:r>
            <a:endParaRPr lang="en-GB" b="1" i="1" dirty="0">
              <a:solidFill>
                <a:srgbClr val="00206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1969" y="1264554"/>
            <a:ext cx="5833448" cy="559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207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818" y="1798093"/>
            <a:ext cx="6096000" cy="4572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Bērns </a:t>
            </a:r>
            <a:endParaRPr lang="en-GB"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57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Bērns </a:t>
            </a:r>
            <a:endParaRPr lang="en-GB"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4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Skola, kurā atbalsta </a:t>
            </a:r>
            <a:r>
              <a:rPr lang="lv-LV" sz="48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katra </a:t>
            </a:r>
            <a:r>
              <a:rPr lang="lv-LV" sz="4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skolēna mācīšanos un īsteno mācīšanās </a:t>
            </a:r>
            <a:r>
              <a:rPr lang="lv-LV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iedziļinoties pieeju.</a:t>
            </a:r>
            <a:endParaRPr lang="en-GB" sz="4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182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272955"/>
            <a:ext cx="8911687" cy="641445"/>
          </a:xfrm>
        </p:spPr>
        <p:txBody>
          <a:bodyPr/>
          <a:lstStyle/>
          <a:p>
            <a:r>
              <a:rPr lang="lv-LV" b="1" i="1" dirty="0" smtClean="0">
                <a:solidFill>
                  <a:srgbClr val="002060"/>
                </a:solidFill>
              </a:rPr>
              <a:t>Dati, kuri raksturo bērnus:</a:t>
            </a:r>
            <a:endParaRPr lang="en-GB" b="1" i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050878"/>
            <a:ext cx="8915400" cy="486034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lv-LV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Attīstība </a:t>
            </a:r>
          </a:p>
          <a:p>
            <a:pPr marL="0" indent="0">
              <a:buNone/>
            </a:pPr>
            <a:r>
              <a:rPr lang="lv-LV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fiziskā attīstība ( motorika, kustību kvalitāte),</a:t>
            </a:r>
          </a:p>
          <a:p>
            <a:pPr>
              <a:buFontTx/>
              <a:buChar char="-"/>
            </a:pPr>
            <a:r>
              <a:rPr lang="lv-LV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Psihisko procesu attīstības norise,</a:t>
            </a:r>
          </a:p>
          <a:p>
            <a:pPr>
              <a:buFontTx/>
              <a:buChar char="-"/>
            </a:pPr>
            <a:r>
              <a:rPr lang="lv-LV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Emocionālā ( bērns kā personība, saskarsmes iemaņas, prasme sadarboties, fobijas, tendences)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v-LV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Veselība – alerģijas, tendences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v-LV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Sociālā situācija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v-LV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Izglītība – virzība </a:t>
            </a:r>
            <a:r>
              <a:rPr lang="lv-LV" sz="28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pamatprasmju</a:t>
            </a:r>
            <a:r>
              <a:rPr lang="lv-LV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apguvē</a:t>
            </a:r>
            <a:endParaRPr lang="en-GB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86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96094"/>
            <a:ext cx="8521303" cy="5680869"/>
          </a:xfrm>
        </p:spPr>
      </p:pic>
    </p:spTree>
    <p:extLst>
      <p:ext uri="{BB962C8B-B14F-4D97-AF65-F5344CB8AC3E}">
        <p14:creationId xmlns:p14="http://schemas.microsoft.com/office/powerpoint/2010/main" val="220084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136478"/>
            <a:ext cx="8911687" cy="1091821"/>
          </a:xfrm>
        </p:spPr>
        <p:txBody>
          <a:bodyPr>
            <a:normAutofit fontScale="90000"/>
          </a:bodyPr>
          <a:lstStyle/>
          <a:p>
            <a:r>
              <a:rPr lang="lv-LV" sz="8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Skolotājs </a:t>
            </a:r>
            <a:endParaRPr lang="en-GB" sz="8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323833"/>
            <a:ext cx="8915400" cy="458738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lv-LV" sz="3200" b="1" i="1" dirty="0" smtClean="0">
                <a:solidFill>
                  <a:srgbClr val="002060"/>
                </a:solidFill>
              </a:rPr>
              <a:t>Profesionālās </a:t>
            </a:r>
            <a:r>
              <a:rPr lang="lv-LV" sz="3200" b="1" i="1" dirty="0" err="1" smtClean="0">
                <a:solidFill>
                  <a:srgbClr val="002060"/>
                </a:solidFill>
              </a:rPr>
              <a:t>pratības</a:t>
            </a:r>
            <a:r>
              <a:rPr lang="lv-LV" sz="3200" b="1" i="1" dirty="0" smtClean="0">
                <a:solidFill>
                  <a:srgbClr val="002060"/>
                </a:solidFill>
              </a:rPr>
              <a:t> līmenis, lai varētu īstenot </a:t>
            </a:r>
            <a:r>
              <a:rPr lang="lv-LV" sz="3200" b="1" i="1" dirty="0" err="1" smtClean="0">
                <a:solidFill>
                  <a:srgbClr val="002060"/>
                </a:solidFill>
              </a:rPr>
              <a:t>m.g</a:t>
            </a:r>
            <a:r>
              <a:rPr lang="lv-LV" sz="3200" b="1" i="1" dirty="0" smtClean="0">
                <a:solidFill>
                  <a:srgbClr val="002060"/>
                </a:solidFill>
              </a:rPr>
              <a:t> izvirzītos uzdevumus (ar skatu 3 gadu griezumā…)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v-LV" sz="3200" b="1" i="1" dirty="0" smtClean="0">
                <a:solidFill>
                  <a:srgbClr val="002060"/>
                </a:solidFill>
              </a:rPr>
              <a:t>Tālākizglītības situācija un vajadzības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v-LV" sz="3200" b="1" i="1" dirty="0" smtClean="0">
                <a:solidFill>
                  <a:srgbClr val="002060"/>
                </a:solidFill>
              </a:rPr>
              <a:t>Pasākumi, vērsti uz personības attīstību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v-LV" sz="3200" b="1" i="1" dirty="0" smtClean="0">
                <a:solidFill>
                  <a:srgbClr val="002060"/>
                </a:solidFill>
              </a:rPr>
              <a:t>Personiskās izaugsmes analīze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v-LV" sz="3200" b="1" i="1" dirty="0" smtClean="0">
                <a:solidFill>
                  <a:srgbClr val="002060"/>
                </a:solidFill>
              </a:rPr>
              <a:t>Vērojums , AS, analīze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v-LV" sz="3200" b="1" i="1" dirty="0" smtClean="0">
                <a:solidFill>
                  <a:srgbClr val="002060"/>
                </a:solidFill>
              </a:rPr>
              <a:t>Atbalsta dienestu informācija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38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624109"/>
            <a:ext cx="7752078" cy="5814059"/>
          </a:xfrm>
        </p:spPr>
      </p:pic>
    </p:spTree>
    <p:extLst>
      <p:ext uri="{BB962C8B-B14F-4D97-AF65-F5344CB8AC3E}">
        <p14:creationId xmlns:p14="http://schemas.microsoft.com/office/powerpoint/2010/main" val="45518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95534"/>
            <a:ext cx="8911687" cy="1809466"/>
          </a:xfrm>
        </p:spPr>
        <p:txBody>
          <a:bodyPr>
            <a:normAutofit fontScale="90000"/>
          </a:bodyPr>
          <a:lstStyle/>
          <a:p>
            <a:r>
              <a:rPr lang="lv-LV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 – emocionālā un fiziskā</a:t>
            </a:r>
            <a:endParaRPr lang="en-GB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Attiecību(saskarsmes) kultūra</a:t>
            </a:r>
          </a:p>
          <a:p>
            <a:r>
              <a:rPr lang="lv-LV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Lietu vide grupā</a:t>
            </a:r>
          </a:p>
          <a:p>
            <a:r>
              <a:rPr lang="lv-LV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Lietu vide iestādē</a:t>
            </a:r>
          </a:p>
          <a:p>
            <a:r>
              <a:rPr lang="lv-LV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Lietu vide iestādes teritorijā</a:t>
            </a:r>
          </a:p>
          <a:p>
            <a:r>
              <a:rPr lang="lv-LV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Aptaujas</a:t>
            </a:r>
          </a:p>
          <a:p>
            <a:pPr marL="0" indent="0">
              <a:buNone/>
            </a:pPr>
            <a:endParaRPr lang="en-GB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364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863</TotalTime>
  <Words>271</Words>
  <Application>Microsoft Office PowerPoint</Application>
  <PresentationFormat>Widescreen</PresentationFormat>
  <Paragraphs>75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Century Gothic</vt:lpstr>
      <vt:lpstr>Times New Roman</vt:lpstr>
      <vt:lpstr>Wingdings</vt:lpstr>
      <vt:lpstr>Wingdings 3</vt:lpstr>
      <vt:lpstr>Wisp</vt:lpstr>
      <vt:lpstr>Dati kā mērinstruments</vt:lpstr>
      <vt:lpstr>Iestāde kā mācīšanās organizācija</vt:lpstr>
      <vt:lpstr>Bērns </vt:lpstr>
      <vt:lpstr>Bērns </vt:lpstr>
      <vt:lpstr>Dati, kuri raksturo bērnus:</vt:lpstr>
      <vt:lpstr>PowerPoint Presentation</vt:lpstr>
      <vt:lpstr>Skolotājs </vt:lpstr>
      <vt:lpstr>PowerPoint Presentation</vt:lpstr>
      <vt:lpstr>Vide – emocionālā un fiziskā</vt:lpstr>
      <vt:lpstr>PowerPoint Presentation</vt:lpstr>
      <vt:lpstr>PowerPoint Presentation</vt:lpstr>
      <vt:lpstr>Atsauces: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Dati</dc:title>
  <dc:creator>Ieva Dakne</dc:creator>
  <cp:lastModifiedBy>Ieva Dakne</cp:lastModifiedBy>
  <cp:revision>37</cp:revision>
  <dcterms:created xsi:type="dcterms:W3CDTF">2018-10-16T10:04:33Z</dcterms:created>
  <dcterms:modified xsi:type="dcterms:W3CDTF">2019-08-20T07:16:45Z</dcterms:modified>
</cp:coreProperties>
</file>