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4" r:id="rId8"/>
    <p:sldId id="263" r:id="rId9"/>
    <p:sldId id="265" r:id="rId10"/>
    <p:sldId id="266" r:id="rId11"/>
    <p:sldId id="268" r:id="rId12"/>
    <p:sldId id="269" r:id="rId13"/>
    <p:sldId id="27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5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F7E31C-971A-4A87-9ABE-D8B7B1471EB4}"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815409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F7E31C-971A-4A87-9ABE-D8B7B1471EB4}"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86195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F7E31C-971A-4A87-9ABE-D8B7B1471EB4}"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71200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F7E31C-971A-4A87-9ABE-D8B7B1471EB4}"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51351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7E31C-971A-4A87-9ABE-D8B7B1471EB4}" type="datetimeFigureOut">
              <a:rPr lang="en-GB" smtClean="0"/>
              <a:t>02/12/2019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08198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F7E31C-971A-4A87-9ABE-D8B7B1471EB4}"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14261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F7E31C-971A-4A87-9ABE-D8B7B1471EB4}" type="datetimeFigureOut">
              <a:rPr lang="en-GB" smtClean="0"/>
              <a:t>02/12/2019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01954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F7E31C-971A-4A87-9ABE-D8B7B1471EB4}" type="datetimeFigureOut">
              <a:rPr lang="en-GB" smtClean="0"/>
              <a:t>02/12/2019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26651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7E31C-971A-4A87-9ABE-D8B7B1471EB4}" type="datetimeFigureOut">
              <a:rPr lang="en-GB" smtClean="0"/>
              <a:t>02/12/2019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127728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7E31C-971A-4A87-9ABE-D8B7B1471EB4}"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267830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7E31C-971A-4A87-9ABE-D8B7B1471EB4}" type="datetimeFigureOut">
              <a:rPr lang="en-GB" smtClean="0"/>
              <a:t>02/12/2019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D652F-BECA-4DB2-8E33-29B09CE46273}" type="slidenum">
              <a:rPr lang="en-GB" smtClean="0"/>
              <a:t>‹#›</a:t>
            </a:fld>
            <a:endParaRPr lang="en-GB"/>
          </a:p>
        </p:txBody>
      </p:sp>
    </p:spTree>
    <p:extLst>
      <p:ext uri="{BB962C8B-B14F-4D97-AF65-F5344CB8AC3E}">
        <p14:creationId xmlns:p14="http://schemas.microsoft.com/office/powerpoint/2010/main" val="226895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7E31C-971A-4A87-9ABE-D8B7B1471EB4}" type="datetimeFigureOut">
              <a:rPr lang="en-GB" smtClean="0"/>
              <a:t>02/12/2019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D652F-BECA-4DB2-8E33-29B09CE46273}" type="slidenum">
              <a:rPr lang="en-GB" smtClean="0"/>
              <a:t>‹#›</a:t>
            </a:fld>
            <a:endParaRPr lang="en-GB"/>
          </a:p>
        </p:txBody>
      </p:sp>
    </p:spTree>
    <p:extLst>
      <p:ext uri="{BB962C8B-B14F-4D97-AF65-F5344CB8AC3E}">
        <p14:creationId xmlns:p14="http://schemas.microsoft.com/office/powerpoint/2010/main" val="136385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b="1" i="1" dirty="0" smtClean="0">
                <a:effectLst>
                  <a:outerShdw blurRad="38100" dist="38100" dir="2700000" algn="tl">
                    <a:srgbClr val="000000">
                      <a:alpha val="43137"/>
                    </a:srgbClr>
                  </a:outerShdw>
                </a:effectLst>
              </a:rPr>
              <a:t>Dokumenti un dati PII vadītājas vietnieka darbā</a:t>
            </a:r>
            <a:endParaRPr lang="en-GB" b="1"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5486400"/>
            <a:ext cx="9144000" cy="772510"/>
          </a:xfrm>
        </p:spPr>
        <p:txBody>
          <a:bodyPr/>
          <a:lstStyle/>
          <a:p>
            <a:r>
              <a:rPr lang="lv-LV" i="1" dirty="0" smtClean="0"/>
              <a:t>ZRKAC Vispārējās un profesionālās izglītības atbalsta nodaļas galvenā speciāliste Ieva Dakne</a:t>
            </a:r>
            <a:endParaRPr lang="en-GB" i="1" dirty="0"/>
          </a:p>
        </p:txBody>
      </p:sp>
    </p:spTree>
    <p:extLst>
      <p:ext uri="{BB962C8B-B14F-4D97-AF65-F5344CB8AC3E}">
        <p14:creationId xmlns:p14="http://schemas.microsoft.com/office/powerpoint/2010/main" val="619078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Dati, kas raksturo ped. procesu iestādē. SECINĀJUMI analizējot iegūtos datus!!!!!</a:t>
            </a:r>
            <a:endParaRPr lang="en-GB" b="1" dirty="0"/>
          </a:p>
        </p:txBody>
      </p:sp>
      <p:sp>
        <p:nvSpPr>
          <p:cNvPr id="3" name="Content Placeholder 2"/>
          <p:cNvSpPr>
            <a:spLocks noGrp="1"/>
          </p:cNvSpPr>
          <p:nvPr>
            <p:ph idx="1"/>
          </p:nvPr>
        </p:nvSpPr>
        <p:spPr/>
        <p:txBody>
          <a:bodyPr/>
          <a:lstStyle/>
          <a:p>
            <a:r>
              <a:rPr lang="lv-LV" dirty="0" smtClean="0"/>
              <a:t>Dati no attīstības kartēm… Kā tos apkopošu? </a:t>
            </a:r>
            <a:r>
              <a:rPr lang="lv-LV" dirty="0" err="1" smtClean="0"/>
              <a:t>Rakstveidā</a:t>
            </a:r>
            <a:r>
              <a:rPr lang="lv-LV" dirty="0" smtClean="0"/>
              <a:t>? Tabulā? Gan gan???</a:t>
            </a:r>
          </a:p>
          <a:p>
            <a:r>
              <a:rPr lang="lv-LV" dirty="0" smtClean="0"/>
              <a:t>Vērojumi. Secinājumi…</a:t>
            </a:r>
          </a:p>
          <a:p>
            <a:r>
              <a:rPr lang="lv-LV" dirty="0" smtClean="0"/>
              <a:t>Vecāku aptauja.</a:t>
            </a:r>
          </a:p>
          <a:p>
            <a:endParaRPr lang="lv-LV" dirty="0" smtClean="0"/>
          </a:p>
          <a:p>
            <a:endParaRPr lang="en-GB" dirty="0"/>
          </a:p>
        </p:txBody>
      </p:sp>
    </p:spTree>
    <p:extLst>
      <p:ext uri="{BB962C8B-B14F-4D97-AF65-F5344CB8AC3E}">
        <p14:creationId xmlns:p14="http://schemas.microsoft.com/office/powerpoint/2010/main" val="126491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365125"/>
            <a:ext cx="10646664" cy="598043"/>
          </a:xfrm>
        </p:spPr>
        <p:txBody>
          <a:bodyPr>
            <a:normAutofit fontScale="90000"/>
          </a:bodyPr>
          <a:lstStyle/>
          <a:p>
            <a:r>
              <a:rPr lang="lv-LV" b="1" dirty="0" smtClean="0"/>
              <a:t>Secinājumi, tālākā rīcība no tiem, </a:t>
            </a:r>
            <a:r>
              <a:rPr lang="lv-LV" b="1" dirty="0" smtClean="0"/>
              <a:t>korekcijas( piem.)</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0396411"/>
              </p:ext>
            </p:extLst>
          </p:nvPr>
        </p:nvGraphicFramePr>
        <p:xfrm>
          <a:off x="524255" y="892945"/>
          <a:ext cx="11228831" cy="4980569"/>
        </p:xfrm>
        <a:graphic>
          <a:graphicData uri="http://schemas.openxmlformats.org/drawingml/2006/table">
            <a:tbl>
              <a:tblPr firstRow="1" bandRow="1">
                <a:tableStyleId>{93296810-A885-4BE3-A3E7-6D5BEEA58F35}</a:tableStyleId>
              </a:tblPr>
              <a:tblGrid>
                <a:gridCol w="758859"/>
                <a:gridCol w="4828891"/>
                <a:gridCol w="5641081"/>
              </a:tblGrid>
              <a:tr h="428587">
                <a:tc>
                  <a:txBody>
                    <a:bodyPr/>
                    <a:lstStyle/>
                    <a:p>
                      <a:r>
                        <a:rPr lang="lv-LV" dirty="0" err="1" smtClean="0">
                          <a:solidFill>
                            <a:schemeClr val="tx1"/>
                          </a:solidFill>
                        </a:rPr>
                        <a:t>Npk</a:t>
                      </a:r>
                      <a:endParaRPr lang="en-GB" dirty="0">
                        <a:solidFill>
                          <a:schemeClr val="tx1"/>
                        </a:solidFill>
                      </a:endParaRPr>
                    </a:p>
                  </a:txBody>
                  <a:tcPr/>
                </a:tc>
                <a:tc>
                  <a:txBody>
                    <a:bodyPr/>
                    <a:lstStyle/>
                    <a:p>
                      <a:pPr algn="ctr"/>
                      <a:r>
                        <a:rPr lang="lv-LV" dirty="0" smtClean="0">
                          <a:solidFill>
                            <a:schemeClr val="tx1"/>
                          </a:solidFill>
                        </a:rPr>
                        <a:t>Secinājumi</a:t>
                      </a:r>
                      <a:endParaRPr lang="en-GB" dirty="0">
                        <a:solidFill>
                          <a:schemeClr val="tx1"/>
                        </a:solidFill>
                      </a:endParaRPr>
                    </a:p>
                  </a:txBody>
                  <a:tcPr/>
                </a:tc>
                <a:tc>
                  <a:txBody>
                    <a:bodyPr/>
                    <a:lstStyle/>
                    <a:p>
                      <a:pPr algn="ctr"/>
                      <a:r>
                        <a:rPr lang="lv-LV" dirty="0" smtClean="0">
                          <a:solidFill>
                            <a:schemeClr val="tx1"/>
                          </a:solidFill>
                        </a:rPr>
                        <a:t>Tālākā</a:t>
                      </a:r>
                      <a:r>
                        <a:rPr lang="lv-LV" baseline="0" dirty="0" smtClean="0">
                          <a:solidFill>
                            <a:schemeClr val="tx1"/>
                          </a:solidFill>
                        </a:rPr>
                        <a:t> rīcība </a:t>
                      </a:r>
                      <a:endParaRPr lang="en-GB" dirty="0">
                        <a:solidFill>
                          <a:schemeClr val="tx1"/>
                        </a:solidFill>
                      </a:endParaRPr>
                    </a:p>
                  </a:txBody>
                  <a:tcPr/>
                </a:tc>
              </a:tr>
              <a:tr h="1184088">
                <a:tc>
                  <a:txBody>
                    <a:bodyPr/>
                    <a:lstStyle/>
                    <a:p>
                      <a:r>
                        <a:rPr lang="lv-LV" dirty="0" smtClean="0"/>
                        <a:t>1.</a:t>
                      </a:r>
                      <a:endParaRPr lang="en-GB" dirty="0"/>
                    </a:p>
                  </a:txBody>
                  <a:tcPr/>
                </a:tc>
                <a:tc>
                  <a:txBody>
                    <a:bodyPr/>
                    <a:lstStyle/>
                    <a:p>
                      <a:pPr>
                        <a:spcAft>
                          <a:spcPts val="0"/>
                        </a:spcAft>
                      </a:pPr>
                      <a:r>
                        <a:rPr lang="lv-LV" sz="2000" dirty="0">
                          <a:effectLst/>
                          <a:latin typeface="Belwe Lt TL"/>
                          <a:ea typeface="Times New Roman" panose="02020603050405020304" pitchFamily="18" charset="0"/>
                        </a:rPr>
                        <a:t>Ir 2 bērni, kuri vēl nerunā pieaugušajam saprotamā valodā</a:t>
                      </a:r>
                      <a:endParaRPr lang="en-GB" sz="2000" dirty="0">
                        <a:effectLst/>
                        <a:latin typeface="Times New Roman" panose="02020603050405020304" pitchFamily="18" charset="0"/>
                        <a:ea typeface="Times New Roman" panose="02020603050405020304" pitchFamily="18" charset="0"/>
                      </a:endParaRPr>
                    </a:p>
                    <a:p>
                      <a:pPr>
                        <a:spcAft>
                          <a:spcPts val="0"/>
                        </a:spcAft>
                      </a:pPr>
                      <a:r>
                        <a:rPr lang="lv-LV" sz="2000" dirty="0">
                          <a:effectLst/>
                          <a:latin typeface="Balloon Lt TL"/>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lv-LV" sz="2000" dirty="0">
                          <a:effectLst/>
                          <a:latin typeface="Belwe Lt TL"/>
                          <a:ea typeface="Times New Roman" panose="02020603050405020304" pitchFamily="18" charset="0"/>
                        </a:rPr>
                        <a:t>Savlaicīgi rosināt vecākus apmeklēt </a:t>
                      </a:r>
                      <a:r>
                        <a:rPr lang="lv-LV" sz="2000" dirty="0" smtClean="0">
                          <a:effectLst/>
                          <a:latin typeface="Belwe Lt TL"/>
                          <a:ea typeface="Times New Roman" panose="02020603050405020304" pitchFamily="18" charset="0"/>
                        </a:rPr>
                        <a:t>speciālistus. Vairākkārtīgs</a:t>
                      </a:r>
                      <a:r>
                        <a:rPr lang="lv-LV" sz="2000" baseline="0" dirty="0" smtClean="0">
                          <a:effectLst/>
                          <a:latin typeface="Belwe Lt TL"/>
                          <a:ea typeface="Times New Roman" panose="02020603050405020304" pitchFamily="18" charset="0"/>
                        </a:rPr>
                        <a:t> vērojums grupā, procesā, piesaistot atbalsta dienesta speciālistus</a:t>
                      </a:r>
                      <a:endParaRPr lang="en-GB" sz="2000" dirty="0">
                        <a:effectLst/>
                        <a:latin typeface="Times New Roman" panose="02020603050405020304" pitchFamily="18" charset="0"/>
                        <a:ea typeface="Times New Roman" panose="02020603050405020304" pitchFamily="18" charset="0"/>
                      </a:endParaRPr>
                    </a:p>
                    <a:p>
                      <a:pPr>
                        <a:spcAft>
                          <a:spcPts val="0"/>
                        </a:spcAft>
                      </a:pPr>
                      <a:r>
                        <a:rPr lang="lv-LV" sz="2000" dirty="0">
                          <a:effectLst/>
                          <a:latin typeface="Balloon Lt TL"/>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txBody>
                  <a:tcPr marL="68580" marR="68580" marT="0" marB="0"/>
                </a:tc>
              </a:tr>
              <a:tr h="1056791">
                <a:tc>
                  <a:txBody>
                    <a:bodyPr/>
                    <a:lstStyle/>
                    <a:p>
                      <a:r>
                        <a:rPr lang="lv-LV" dirty="0" smtClean="0"/>
                        <a:t>2.</a:t>
                      </a:r>
                      <a:endParaRPr lang="en-GB" dirty="0"/>
                    </a:p>
                  </a:txBody>
                  <a:tcPr/>
                </a:tc>
                <a:tc>
                  <a:txBody>
                    <a:bodyPr/>
                    <a:lstStyle/>
                    <a:p>
                      <a:pPr>
                        <a:spcAft>
                          <a:spcPts val="0"/>
                        </a:spcAft>
                      </a:pPr>
                      <a:r>
                        <a:rPr lang="lv-LV" sz="2000">
                          <a:effectLst/>
                          <a:latin typeface="Belwe Lt TL"/>
                          <a:ea typeface="Times New Roman" panose="02020603050405020304" pitchFamily="18" charset="0"/>
                        </a:rPr>
                        <a:t>Bērnu nervozitāte </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lv-LV" sz="2000" dirty="0">
                          <a:effectLst/>
                          <a:latin typeface="Belwe Lt TL"/>
                          <a:ea typeface="Times New Roman" panose="02020603050405020304" pitchFamily="18" charset="0"/>
                        </a:rPr>
                        <a:t>Psihologa darbs, grupas komandas iejūtīga attieksme, informācija ģimenēm par individuālo ģimenes konsultāciju iespējām</a:t>
                      </a:r>
                      <a:endParaRPr lang="en-GB" sz="2000" dirty="0">
                        <a:effectLst/>
                        <a:latin typeface="Times New Roman" panose="02020603050405020304" pitchFamily="18" charset="0"/>
                        <a:ea typeface="Times New Roman" panose="02020603050405020304" pitchFamily="18" charset="0"/>
                      </a:endParaRPr>
                    </a:p>
                  </a:txBody>
                  <a:tcPr marL="68580" marR="68580" marT="0" marB="0"/>
                </a:tc>
              </a:tr>
              <a:tr h="1056791">
                <a:tc>
                  <a:txBody>
                    <a:bodyPr/>
                    <a:lstStyle/>
                    <a:p>
                      <a:r>
                        <a:rPr lang="lv-LV" dirty="0" smtClean="0"/>
                        <a:t>3.</a:t>
                      </a:r>
                      <a:endParaRPr lang="en-GB" dirty="0"/>
                    </a:p>
                  </a:txBody>
                  <a:tcPr/>
                </a:tc>
                <a:tc>
                  <a:txBody>
                    <a:bodyPr/>
                    <a:lstStyle/>
                    <a:p>
                      <a:pPr>
                        <a:spcAft>
                          <a:spcPts val="0"/>
                        </a:spcAft>
                      </a:pPr>
                      <a:r>
                        <a:rPr lang="lv-LV" sz="2000">
                          <a:effectLst/>
                          <a:latin typeface="Belwe Lt TL"/>
                          <a:ea typeface="Times New Roman" panose="02020603050405020304" pitchFamily="18" charset="0"/>
                        </a:rPr>
                        <a:t>Atsevišķiem bērniem grūtības sagādā pirkstu spēles un ritmiskas kustības</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lv-LV" sz="2000" dirty="0">
                          <a:effectLst/>
                          <a:latin typeface="Belwe Lt TL"/>
                          <a:ea typeface="Times New Roman" panose="02020603050405020304" pitchFamily="18" charset="0"/>
                        </a:rPr>
                        <a:t>Jānodrošina precīzs demonstrējums rīta aplī un ritmiska diena, saruna ar ģimenēm par dienas ritmu mājās</a:t>
                      </a:r>
                      <a:endParaRPr lang="en-GB" sz="2000" dirty="0">
                        <a:effectLst/>
                        <a:latin typeface="Times New Roman" panose="02020603050405020304" pitchFamily="18" charset="0"/>
                        <a:ea typeface="Times New Roman" panose="02020603050405020304" pitchFamily="18" charset="0"/>
                      </a:endParaRPr>
                    </a:p>
                  </a:txBody>
                  <a:tcPr marL="68580" marR="68580" marT="0" marB="0"/>
                </a:tc>
              </a:tr>
              <a:tr h="1184088">
                <a:tc>
                  <a:txBody>
                    <a:bodyPr/>
                    <a:lstStyle/>
                    <a:p>
                      <a:r>
                        <a:rPr lang="lv-LV" dirty="0" smtClean="0"/>
                        <a:t>4.</a:t>
                      </a:r>
                      <a:endParaRPr lang="en-GB" dirty="0"/>
                    </a:p>
                  </a:txBody>
                  <a:tcPr/>
                </a:tc>
                <a:tc>
                  <a:txBody>
                    <a:bodyPr/>
                    <a:lstStyle/>
                    <a:p>
                      <a:pPr>
                        <a:spcAft>
                          <a:spcPts val="0"/>
                        </a:spcAft>
                      </a:pPr>
                      <a:r>
                        <a:rPr lang="lv-LV" sz="2000" dirty="0">
                          <a:effectLst/>
                          <a:latin typeface="Belwe Lt TL"/>
                          <a:ea typeface="Times New Roman" panose="02020603050405020304" pitchFamily="18" charset="0"/>
                        </a:rPr>
                        <a:t>Agresivitāte, kaušanās</a:t>
                      </a:r>
                      <a:endParaRPr lang="en-GB" sz="2000" dirty="0">
                        <a:effectLst/>
                        <a:latin typeface="Times New Roman" panose="02020603050405020304" pitchFamily="18" charset="0"/>
                        <a:ea typeface="Times New Roman" panose="02020603050405020304" pitchFamily="18" charset="0"/>
                      </a:endParaRPr>
                    </a:p>
                    <a:p>
                      <a:pPr>
                        <a:spcAft>
                          <a:spcPts val="0"/>
                        </a:spcAft>
                      </a:pPr>
                      <a:r>
                        <a:rPr lang="lv-LV" sz="2000" dirty="0">
                          <a:effectLst/>
                          <a:latin typeface="Belwe Lt TL"/>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lv-LV" sz="2000" dirty="0">
                          <a:effectLst/>
                          <a:latin typeface="Belwe Lt TL"/>
                          <a:ea typeface="Times New Roman" panose="02020603050405020304" pitchFamily="18" charset="0"/>
                        </a:rPr>
                        <a:t>Pievērst uzmanību taustes sajūtas attīstīšanas iespējām katrā grupā, </a:t>
                      </a:r>
                      <a:endParaRPr lang="lv-LV" sz="2000" dirty="0" smtClean="0">
                        <a:effectLst/>
                        <a:latin typeface="Belwe Lt TL"/>
                        <a:ea typeface="Times New Roman" panose="02020603050405020304" pitchFamily="18" charset="0"/>
                      </a:endParaRPr>
                    </a:p>
                    <a:p>
                      <a:pPr>
                        <a:spcAft>
                          <a:spcPts val="0"/>
                        </a:spcAft>
                      </a:pPr>
                      <a:r>
                        <a:rPr lang="lv-LV" sz="2000" dirty="0" smtClean="0">
                          <a:effectLst/>
                          <a:latin typeface="Belwe Lt TL"/>
                          <a:ea typeface="Times New Roman" panose="02020603050405020304" pitchFamily="18" charset="0"/>
                        </a:rPr>
                        <a:t>Ģimenes</a:t>
                      </a:r>
                      <a:r>
                        <a:rPr lang="lv-LV" sz="2000" baseline="0" dirty="0" smtClean="0">
                          <a:effectLst/>
                          <a:latin typeface="Belwe Lt TL"/>
                          <a:ea typeface="Times New Roman" panose="02020603050405020304" pitchFamily="18" charset="0"/>
                        </a:rPr>
                        <a:t> </a:t>
                      </a:r>
                      <a:r>
                        <a:rPr lang="lv-LV" sz="2000" dirty="0" smtClean="0">
                          <a:effectLst/>
                          <a:latin typeface="Belwe Lt TL"/>
                          <a:ea typeface="Times New Roman" panose="02020603050405020304" pitchFamily="18" charset="0"/>
                        </a:rPr>
                        <a:t>attiecības - psihologa atbalsts grupas komandai, atbalsta dienestu piesaiste.</a:t>
                      </a:r>
                      <a:endParaRPr lang="en-GB"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16030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i="1" dirty="0">
                <a:effectLst>
                  <a:outerShdw blurRad="38100" dist="38100" dir="2700000" algn="tl">
                    <a:srgbClr val="000000">
                      <a:alpha val="43137"/>
                    </a:srgbClr>
                  </a:outerShdw>
                </a:effectLst>
              </a:rPr>
              <a:t>Izdarītie secinājumi, to </a:t>
            </a:r>
            <a:r>
              <a:rPr lang="lv-LV" b="1" i="1" dirty="0" err="1">
                <a:effectLst>
                  <a:outerShdw blurRad="38100" dist="38100" dir="2700000" algn="tl">
                    <a:srgbClr val="000000">
                      <a:alpha val="43137"/>
                    </a:srgbClr>
                  </a:outerShdw>
                </a:effectLst>
              </a:rPr>
              <a:t>tālākvirzība</a:t>
            </a:r>
            <a:endParaRPr lang="en-GB" dirty="0"/>
          </a:p>
        </p:txBody>
      </p:sp>
      <p:sp>
        <p:nvSpPr>
          <p:cNvPr id="3" name="Content Placeholder 2"/>
          <p:cNvSpPr>
            <a:spLocks noGrp="1"/>
          </p:cNvSpPr>
          <p:nvPr>
            <p:ph idx="1"/>
          </p:nvPr>
        </p:nvSpPr>
        <p:spPr/>
        <p:txBody>
          <a:bodyPr/>
          <a:lstStyle/>
          <a:p>
            <a:pPr marL="342900" indent="-342900"/>
            <a:r>
              <a:rPr lang="lv-LV" sz="3600" b="1" i="1" dirty="0">
                <a:effectLst>
                  <a:outerShdw blurRad="38100" dist="38100" dir="2700000" algn="tl">
                    <a:srgbClr val="000000">
                      <a:alpha val="43137"/>
                    </a:srgbClr>
                  </a:outerShdw>
                </a:effectLst>
              </a:rPr>
              <a:t>Korekcijas darba plāna īstenošanā</a:t>
            </a:r>
          </a:p>
          <a:p>
            <a:pPr marL="342900" indent="-342900"/>
            <a:r>
              <a:rPr lang="lv-LV" sz="3600" b="1" i="1" dirty="0" err="1">
                <a:effectLst>
                  <a:outerShdw blurRad="38100" dist="38100" dir="2700000" algn="tl">
                    <a:srgbClr val="000000">
                      <a:alpha val="43137"/>
                    </a:srgbClr>
                  </a:outerShdw>
                </a:effectLst>
              </a:rPr>
              <a:t>Hospitācijās</a:t>
            </a:r>
            <a:r>
              <a:rPr lang="lv-LV" sz="3600" b="1" i="1" dirty="0">
                <a:effectLst>
                  <a:outerShdw blurRad="38100" dist="38100" dir="2700000" algn="tl">
                    <a:srgbClr val="000000">
                      <a:alpha val="43137"/>
                    </a:srgbClr>
                  </a:outerShdw>
                </a:effectLst>
              </a:rPr>
              <a:t>, kā </a:t>
            </a:r>
            <a:r>
              <a:rPr lang="lv-LV" sz="3600" b="1" i="1" dirty="0" err="1" smtClean="0">
                <a:effectLst>
                  <a:outerShdw blurRad="38100" dist="38100" dir="2700000" algn="tl">
                    <a:srgbClr val="000000">
                      <a:alpha val="43137"/>
                    </a:srgbClr>
                  </a:outerShdw>
                </a:effectLst>
              </a:rPr>
              <a:t>akcentuācija</a:t>
            </a:r>
            <a:r>
              <a:rPr lang="lv-LV" sz="3600" b="1" i="1" dirty="0" smtClean="0">
                <a:effectLst>
                  <a:outerShdw blurRad="38100" dist="38100" dir="2700000" algn="tl">
                    <a:srgbClr val="000000">
                      <a:alpha val="43137"/>
                    </a:srgbClr>
                  </a:outerShdw>
                </a:effectLst>
              </a:rPr>
              <a:t>, fokusēšanās</a:t>
            </a:r>
            <a:endParaRPr lang="lv-LV" sz="3600" b="1" i="1" dirty="0">
              <a:effectLst>
                <a:outerShdw blurRad="38100" dist="38100" dir="2700000" algn="tl">
                  <a:srgbClr val="000000">
                    <a:alpha val="43137"/>
                  </a:srgbClr>
                </a:outerShdw>
              </a:effectLst>
            </a:endParaRPr>
          </a:p>
          <a:p>
            <a:pPr marL="342900" indent="-342900"/>
            <a:r>
              <a:rPr lang="lv-LV" sz="3600" b="1" i="1" dirty="0">
                <a:effectLst>
                  <a:outerShdw blurRad="38100" dist="38100" dir="2700000" algn="tl">
                    <a:srgbClr val="000000">
                      <a:alpha val="43137"/>
                    </a:srgbClr>
                  </a:outerShdw>
                </a:effectLst>
              </a:rPr>
              <a:t>Dienestu </a:t>
            </a:r>
            <a:r>
              <a:rPr lang="lv-LV" sz="3600" b="1" i="1" dirty="0">
                <a:effectLst>
                  <a:outerShdw blurRad="38100" dist="38100" dir="2700000" algn="tl">
                    <a:srgbClr val="000000">
                      <a:alpha val="43137"/>
                    </a:srgbClr>
                  </a:outerShdw>
                </a:effectLst>
              </a:rPr>
              <a:t>darbības un atbalsta korekcijas</a:t>
            </a:r>
            <a:endParaRPr lang="lv-LV" sz="3600" b="1" i="1" dirty="0">
              <a:effectLst>
                <a:outerShdw blurRad="38100" dist="38100" dir="2700000" algn="tl">
                  <a:srgbClr val="000000">
                    <a:alpha val="43137"/>
                  </a:srgbClr>
                </a:outerShdw>
              </a:effectLst>
            </a:endParaRPr>
          </a:p>
          <a:p>
            <a:pPr marL="342900" indent="-342900"/>
            <a:r>
              <a:rPr lang="lv-LV" sz="3600" b="1" i="1" dirty="0">
                <a:effectLst>
                  <a:outerShdw blurRad="38100" dist="38100" dir="2700000" algn="tl">
                    <a:srgbClr val="000000">
                      <a:alpha val="43137"/>
                    </a:srgbClr>
                  </a:outerShdw>
                </a:effectLst>
              </a:rPr>
              <a:t>Seminārs(i) </a:t>
            </a:r>
            <a:r>
              <a:rPr lang="lv-LV" sz="3600" b="1" i="1" dirty="0" smtClean="0">
                <a:effectLst>
                  <a:outerShdw blurRad="38100" dist="38100" dir="2700000" algn="tl">
                    <a:srgbClr val="000000">
                      <a:alpha val="43137"/>
                    </a:srgbClr>
                  </a:outerShdw>
                </a:effectLst>
              </a:rPr>
              <a:t>skolotājiem, mācīšanās grupas darbs </a:t>
            </a:r>
            <a:r>
              <a:rPr lang="lv-LV" sz="3600" b="1" i="1" dirty="0" err="1" smtClean="0">
                <a:effectLst>
                  <a:outerShdw blurRad="38100" dist="38100" dir="2700000" algn="tl">
                    <a:srgbClr val="000000">
                      <a:alpha val="43137"/>
                    </a:srgbClr>
                  </a:outerShdw>
                </a:effectLst>
              </a:rPr>
              <a:t>utt</a:t>
            </a:r>
            <a:endParaRPr lang="lv-LV" sz="3600" b="1" i="1" dirty="0">
              <a:effectLst>
                <a:outerShdw blurRad="38100" dist="38100" dir="2700000" algn="tl">
                  <a:srgbClr val="000000">
                    <a:alpha val="43137"/>
                  </a:srgbClr>
                </a:outerShdw>
              </a:effectLst>
            </a:endParaRPr>
          </a:p>
          <a:p>
            <a:pPr marL="342900" indent="-342900"/>
            <a:r>
              <a:rPr lang="lv-LV" sz="3600" b="1" i="1" dirty="0">
                <a:effectLst>
                  <a:outerShdw blurRad="38100" dist="38100" dir="2700000" algn="tl">
                    <a:srgbClr val="000000">
                      <a:alpha val="43137"/>
                    </a:srgbClr>
                  </a:outerShdw>
                </a:effectLst>
              </a:rPr>
              <a:t>Darbs ar grupu komandām (</a:t>
            </a:r>
            <a:r>
              <a:rPr lang="lv-LV" sz="3600" b="1" i="1" dirty="0" err="1">
                <a:effectLst>
                  <a:outerShdw blurRad="38100" dist="38100" dir="2700000" algn="tl">
                    <a:srgbClr val="000000">
                      <a:alpha val="43137"/>
                    </a:srgbClr>
                  </a:outerShdw>
                </a:effectLst>
              </a:rPr>
              <a:t>du</a:t>
            </a:r>
            <a:r>
              <a:rPr lang="lv-LV" sz="3600" b="1" i="1" dirty="0">
                <a:effectLst>
                  <a:outerShdw blurRad="38100" dist="38100" dir="2700000" algn="tl">
                    <a:srgbClr val="000000">
                      <a:alpha val="43137"/>
                    </a:srgbClr>
                  </a:outerShdw>
                </a:effectLst>
              </a:rPr>
              <a:t>)</a:t>
            </a:r>
          </a:p>
          <a:p>
            <a:pPr marL="342900" indent="-342900"/>
            <a:r>
              <a:rPr lang="lv-LV" sz="3600" b="1" i="1" dirty="0">
                <a:effectLst>
                  <a:outerShdw blurRad="38100" dist="38100" dir="2700000" algn="tl">
                    <a:srgbClr val="000000">
                      <a:alpha val="43137"/>
                    </a:srgbClr>
                  </a:outerShdw>
                </a:effectLst>
              </a:rPr>
              <a:t>Informācija vecāku sapulcēs</a:t>
            </a:r>
          </a:p>
          <a:p>
            <a:pPr marL="342900" indent="-342900"/>
            <a:r>
              <a:rPr lang="lv-LV" sz="3600" b="1" i="1" dirty="0">
                <a:effectLst>
                  <a:outerShdw blurRad="38100" dist="38100" dir="2700000" algn="tl">
                    <a:srgbClr val="000000">
                      <a:alpha val="43137"/>
                    </a:srgbClr>
                  </a:outerShdw>
                </a:effectLst>
              </a:rPr>
              <a:t>Nākošā </a:t>
            </a:r>
            <a:r>
              <a:rPr lang="lv-LV" sz="3600" b="1" i="1" dirty="0" err="1">
                <a:effectLst>
                  <a:outerShdw blurRad="38100" dist="38100" dir="2700000" algn="tl">
                    <a:srgbClr val="000000">
                      <a:alpha val="43137"/>
                    </a:srgbClr>
                  </a:outerShdw>
                </a:effectLst>
              </a:rPr>
              <a:t>m.g</a:t>
            </a:r>
            <a:r>
              <a:rPr lang="lv-LV" sz="3600" b="1" i="1" dirty="0">
                <a:effectLst>
                  <a:outerShdw blurRad="38100" dist="38100" dir="2700000" algn="tl">
                    <a:srgbClr val="000000">
                      <a:alpha val="43137"/>
                    </a:srgbClr>
                  </a:outerShdw>
                </a:effectLst>
              </a:rPr>
              <a:t>. darba plāna uzdevums</a:t>
            </a:r>
            <a:endParaRPr lang="en-GB" sz="3600" b="1" i="1" dirty="0">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3216419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lv-LV" sz="5400" b="1" i="1" dirty="0" smtClean="0"/>
              <a:t>Paldies par uzmanību!</a:t>
            </a:r>
            <a:endParaRPr lang="en-GB" sz="5400" b="1" i="1" dirty="0"/>
          </a:p>
        </p:txBody>
      </p:sp>
    </p:spTree>
    <p:extLst>
      <p:ext uri="{BB962C8B-B14F-4D97-AF65-F5344CB8AC3E}">
        <p14:creationId xmlns:p14="http://schemas.microsoft.com/office/powerpoint/2010/main" val="298386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591"/>
            <a:ext cx="10515600" cy="1574034"/>
          </a:xfrm>
        </p:spPr>
        <p:txBody>
          <a:bodyPr>
            <a:normAutofit/>
          </a:bodyPr>
          <a:lstStyle/>
          <a:p>
            <a:r>
              <a:rPr lang="lv-LV" sz="3600" b="1" i="1" dirty="0" smtClean="0">
                <a:effectLst>
                  <a:outerShdw blurRad="38100" dist="38100" dir="2700000" algn="tl">
                    <a:srgbClr val="000000">
                      <a:alpha val="43137"/>
                    </a:srgbClr>
                  </a:outerShdw>
                </a:effectLst>
              </a:rPr>
              <a:t>PII vadītājas vietniekam nepieciešamās prasmes ( amata apraksts)</a:t>
            </a:r>
            <a:br>
              <a:rPr lang="lv-LV" sz="3600" b="1" i="1" dirty="0" smtClean="0">
                <a:effectLst>
                  <a:outerShdw blurRad="38100" dist="38100" dir="2700000" algn="tl">
                    <a:srgbClr val="000000">
                      <a:alpha val="43137"/>
                    </a:srgbClr>
                  </a:outerShdw>
                </a:effectLst>
              </a:rPr>
            </a:br>
            <a:endParaRPr lang="en-GB"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355834"/>
            <a:ext cx="10515600" cy="4821129"/>
          </a:xfrm>
        </p:spPr>
        <p:txBody>
          <a:bodyPr>
            <a:normAutofit/>
          </a:bodyPr>
          <a:lstStyle/>
          <a:p>
            <a:r>
              <a:rPr lang="lv-LV" sz="3200" i="1" dirty="0" smtClean="0">
                <a:effectLst>
                  <a:outerShdw blurRad="38100" dist="38100" dir="2700000" algn="tl">
                    <a:srgbClr val="000000">
                      <a:alpha val="43137"/>
                    </a:srgbClr>
                  </a:outerShdw>
                </a:effectLst>
              </a:rPr>
              <a:t>Plānošanas prasme</a:t>
            </a:r>
          </a:p>
          <a:p>
            <a:r>
              <a:rPr lang="lv-LV" sz="3200" i="1" dirty="0" smtClean="0">
                <a:effectLst>
                  <a:outerShdw blurRad="38100" dist="38100" dir="2700000" algn="tl">
                    <a:srgbClr val="000000">
                      <a:alpha val="43137"/>
                    </a:srgbClr>
                  </a:outerShdw>
                </a:effectLst>
              </a:rPr>
              <a:t>Organizatoriskās prasmes</a:t>
            </a:r>
          </a:p>
          <a:p>
            <a:r>
              <a:rPr lang="lv-LV" sz="3200" i="1" dirty="0">
                <a:effectLst>
                  <a:outerShdw blurRad="38100" dist="38100" dir="2700000" algn="tl">
                    <a:srgbClr val="000000">
                      <a:alpha val="43137"/>
                    </a:srgbClr>
                  </a:outerShdw>
                </a:effectLst>
              </a:rPr>
              <a:t>Prasme iegūt un klasificēt informāciju</a:t>
            </a:r>
            <a:endParaRPr lang="en-GB" sz="3200" i="1" dirty="0">
              <a:effectLst>
                <a:outerShdw blurRad="38100" dist="38100" dir="2700000" algn="tl">
                  <a:srgbClr val="000000">
                    <a:alpha val="43137"/>
                  </a:srgbClr>
                </a:outerShdw>
              </a:effectLst>
            </a:endParaRPr>
          </a:p>
          <a:p>
            <a:r>
              <a:rPr lang="lv-LV" sz="3200" i="1" dirty="0">
                <a:effectLst>
                  <a:outerShdw blurRad="38100" dist="38100" dir="2700000" algn="tl">
                    <a:srgbClr val="000000">
                      <a:alpha val="43137"/>
                    </a:srgbClr>
                  </a:outerShdw>
                </a:effectLst>
              </a:rPr>
              <a:t>Digitālās </a:t>
            </a:r>
            <a:r>
              <a:rPr lang="lv-LV" sz="3200" i="1" dirty="0" smtClean="0">
                <a:effectLst>
                  <a:outerShdw blurRad="38100" dist="38100" dir="2700000" algn="tl">
                    <a:srgbClr val="000000">
                      <a:alpha val="43137"/>
                    </a:srgbClr>
                  </a:outerShdw>
                </a:effectLst>
              </a:rPr>
              <a:t>prasmes</a:t>
            </a:r>
          </a:p>
          <a:p>
            <a:r>
              <a:rPr lang="lv-LV" sz="3200" i="1" dirty="0">
                <a:effectLst>
                  <a:outerShdw blurRad="38100" dist="38100" dir="2700000" algn="tl">
                    <a:srgbClr val="000000">
                      <a:alpha val="43137"/>
                    </a:srgbClr>
                  </a:outerShdw>
                </a:effectLst>
              </a:rPr>
              <a:t>Svešvalodu </a:t>
            </a:r>
            <a:r>
              <a:rPr lang="lv-LV" sz="3200" i="1" dirty="0" smtClean="0">
                <a:effectLst>
                  <a:outerShdw blurRad="38100" dist="38100" dir="2700000" algn="tl">
                    <a:srgbClr val="000000">
                      <a:alpha val="43137"/>
                    </a:srgbClr>
                  </a:outerShdw>
                </a:effectLst>
              </a:rPr>
              <a:t>prasmes</a:t>
            </a:r>
          </a:p>
          <a:p>
            <a:r>
              <a:rPr lang="lv-LV" sz="3200" i="1" dirty="0">
                <a:effectLst>
                  <a:outerShdw blurRad="38100" dist="38100" dir="2700000" algn="tl">
                    <a:srgbClr val="000000">
                      <a:alpha val="43137"/>
                    </a:srgbClr>
                  </a:outerShdw>
                </a:effectLst>
              </a:rPr>
              <a:t>Sadarbības </a:t>
            </a:r>
            <a:r>
              <a:rPr lang="lv-LV" sz="3200" i="1" dirty="0" smtClean="0">
                <a:effectLst>
                  <a:outerShdw blurRad="38100" dist="38100" dir="2700000" algn="tl">
                    <a:srgbClr val="000000">
                      <a:alpha val="43137"/>
                    </a:srgbClr>
                  </a:outerShdw>
                </a:effectLst>
              </a:rPr>
              <a:t>prasmes</a:t>
            </a:r>
          </a:p>
          <a:p>
            <a:r>
              <a:rPr lang="lv-LV" sz="3200" i="1" dirty="0">
                <a:effectLst>
                  <a:outerShdw blurRad="38100" dist="38100" dir="2700000" algn="tl">
                    <a:srgbClr val="000000">
                      <a:alpha val="43137"/>
                    </a:srgbClr>
                  </a:outerShdw>
                </a:effectLst>
              </a:rPr>
              <a:t>Vērošanas </a:t>
            </a:r>
            <a:r>
              <a:rPr lang="lv-LV" sz="3200" i="1" dirty="0" smtClean="0">
                <a:effectLst>
                  <a:outerShdw blurRad="38100" dist="38100" dir="2700000" algn="tl">
                    <a:srgbClr val="000000">
                      <a:alpha val="43137"/>
                    </a:srgbClr>
                  </a:outerShdw>
                </a:effectLst>
              </a:rPr>
              <a:t>prasmes</a:t>
            </a:r>
          </a:p>
          <a:p>
            <a:r>
              <a:rPr lang="lv-LV" sz="3200" i="1" dirty="0">
                <a:effectLst>
                  <a:outerShdw blurRad="38100" dist="38100" dir="2700000" algn="tl">
                    <a:srgbClr val="000000">
                      <a:alpha val="43137"/>
                    </a:srgbClr>
                  </a:outerShdw>
                </a:effectLst>
              </a:rPr>
              <a:t>Analītiskās prasmes</a:t>
            </a:r>
            <a:endParaRPr lang="en-GB"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130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1793" y="457200"/>
            <a:ext cx="10802007" cy="6211614"/>
          </a:xfrm>
        </p:spPr>
        <p:txBody>
          <a:bodyPr>
            <a:normAutofit fontScale="77500" lnSpcReduction="20000"/>
          </a:bodyPr>
          <a:lstStyle/>
          <a:p>
            <a:r>
              <a:rPr lang="en-GB" sz="4600" b="1" i="1" dirty="0" err="1"/>
              <a:t>Ministru</a:t>
            </a:r>
            <a:r>
              <a:rPr lang="en-GB" sz="4600" b="1" i="1" dirty="0"/>
              <a:t> </a:t>
            </a:r>
            <a:r>
              <a:rPr lang="en-GB" sz="4600" b="1" i="1" dirty="0" err="1"/>
              <a:t>kabineta</a:t>
            </a:r>
            <a:r>
              <a:rPr lang="en-GB" sz="4600" b="1" i="1" dirty="0"/>
              <a:t> </a:t>
            </a:r>
            <a:r>
              <a:rPr lang="en-GB" sz="4600" b="1" i="1" dirty="0" err="1"/>
              <a:t>noteikumi</a:t>
            </a:r>
            <a:r>
              <a:rPr lang="en-GB" sz="4600" b="1" i="1" dirty="0"/>
              <a:t> Nr.779</a:t>
            </a:r>
            <a:r>
              <a:rPr lang="en-GB" sz="4600" i="1" dirty="0"/>
              <a:t> </a:t>
            </a:r>
            <a:br>
              <a:rPr lang="en-GB" sz="4600" i="1" dirty="0"/>
            </a:br>
            <a:r>
              <a:rPr lang="en-GB" sz="4600" i="1" dirty="0" err="1"/>
              <a:t>Noteikumi</a:t>
            </a:r>
            <a:r>
              <a:rPr lang="en-GB" sz="4600" i="1" dirty="0"/>
              <a:t> par </a:t>
            </a:r>
            <a:r>
              <a:rPr lang="en-GB" sz="4600" i="1" dirty="0" err="1"/>
              <a:t>vispārējās</a:t>
            </a:r>
            <a:r>
              <a:rPr lang="en-GB" sz="4600" i="1" dirty="0"/>
              <a:t> </a:t>
            </a:r>
            <a:r>
              <a:rPr lang="en-GB" sz="4600" i="1" dirty="0" err="1"/>
              <a:t>izglītības</a:t>
            </a:r>
            <a:r>
              <a:rPr lang="en-GB" sz="4600" i="1" dirty="0"/>
              <a:t> </a:t>
            </a:r>
            <a:r>
              <a:rPr lang="en-GB" sz="4600" i="1" dirty="0" err="1"/>
              <a:t>iestāžu</a:t>
            </a:r>
            <a:r>
              <a:rPr lang="en-GB" sz="4600" i="1" dirty="0"/>
              <a:t> </a:t>
            </a:r>
            <a:r>
              <a:rPr lang="en-GB" sz="4600" i="1" dirty="0" err="1"/>
              <a:t>pedagoģiskā</a:t>
            </a:r>
            <a:r>
              <a:rPr lang="en-GB" sz="4600" i="1" dirty="0"/>
              <a:t> </a:t>
            </a:r>
            <a:r>
              <a:rPr lang="en-GB" sz="4600" i="1" dirty="0" err="1"/>
              <a:t>procesa</a:t>
            </a:r>
            <a:r>
              <a:rPr lang="en-GB" sz="4600" i="1" dirty="0"/>
              <a:t> </a:t>
            </a:r>
            <a:r>
              <a:rPr lang="en-GB" sz="4600" i="1" dirty="0" err="1"/>
              <a:t>organizēšanai</a:t>
            </a:r>
            <a:r>
              <a:rPr lang="en-GB" sz="4600" i="1" dirty="0"/>
              <a:t> </a:t>
            </a:r>
            <a:r>
              <a:rPr lang="en-GB" sz="4600" i="1" dirty="0" err="1"/>
              <a:t>nepieciešamo</a:t>
            </a:r>
            <a:r>
              <a:rPr lang="en-GB" sz="4600" i="1" dirty="0"/>
              <a:t> </a:t>
            </a:r>
            <a:r>
              <a:rPr lang="en-GB" sz="4600" i="1" dirty="0" err="1"/>
              <a:t>obligāto</a:t>
            </a:r>
            <a:r>
              <a:rPr lang="en-GB" sz="4600" i="1" dirty="0"/>
              <a:t> </a:t>
            </a:r>
            <a:r>
              <a:rPr lang="en-GB" sz="4600" i="1" dirty="0" err="1" smtClean="0"/>
              <a:t>dokumentāciju</a:t>
            </a:r>
            <a:r>
              <a:rPr lang="lv-LV" sz="4600" i="1" dirty="0" smtClean="0"/>
              <a:t>.</a:t>
            </a:r>
            <a:r>
              <a:rPr lang="en-GB" sz="3100" i="1" dirty="0" err="1" smtClean="0"/>
              <a:t>Rīgā</a:t>
            </a:r>
            <a:r>
              <a:rPr lang="en-GB" sz="3100" i="1" dirty="0" smtClean="0"/>
              <a:t> </a:t>
            </a:r>
            <a:r>
              <a:rPr lang="en-GB" sz="3100" i="1" dirty="0"/>
              <a:t>2005.gada 18.oktobrī (</a:t>
            </a:r>
            <a:r>
              <a:rPr lang="en-GB" sz="3100" i="1" dirty="0" err="1"/>
              <a:t>prot.</a:t>
            </a:r>
            <a:r>
              <a:rPr lang="en-GB" sz="3100" i="1" dirty="0"/>
              <a:t> Nr.60 10.§)</a:t>
            </a:r>
            <a:br>
              <a:rPr lang="en-GB" sz="3100" i="1" dirty="0"/>
            </a:br>
            <a:endParaRPr lang="en-GB" sz="2600" i="1" dirty="0"/>
          </a:p>
          <a:p>
            <a:r>
              <a:rPr lang="lv-LV" sz="2400" dirty="0" smtClean="0"/>
              <a:t>2</a:t>
            </a:r>
            <a:r>
              <a:rPr lang="en-GB" sz="2400" dirty="0" smtClean="0"/>
              <a:t>.</a:t>
            </a:r>
            <a:r>
              <a:rPr lang="lv-LV" sz="2400" dirty="0" smtClean="0"/>
              <a:t>2</a:t>
            </a:r>
            <a:r>
              <a:rPr lang="en-GB" sz="2400" dirty="0" smtClean="0"/>
              <a:t> </a:t>
            </a:r>
            <a:r>
              <a:rPr lang="en-GB" sz="2400" b="1" dirty="0" err="1"/>
              <a:t>rotaļnodarbību</a:t>
            </a:r>
            <a:r>
              <a:rPr lang="en-GB" sz="2400" b="1" dirty="0"/>
              <a:t> </a:t>
            </a:r>
            <a:r>
              <a:rPr lang="en-GB" sz="2400" b="1" dirty="0" err="1"/>
              <a:t>saraksts</a:t>
            </a:r>
            <a:r>
              <a:rPr lang="en-GB" sz="2400" dirty="0"/>
              <a:t>. </a:t>
            </a:r>
            <a:r>
              <a:rPr lang="en-GB" sz="2400" dirty="0" err="1"/>
              <a:t>Atbilstoši</a:t>
            </a:r>
            <a:r>
              <a:rPr lang="en-GB" sz="2400" dirty="0"/>
              <a:t> </a:t>
            </a:r>
            <a:r>
              <a:rPr lang="en-GB" sz="2400" dirty="0" err="1"/>
              <a:t>izglītības</a:t>
            </a:r>
            <a:r>
              <a:rPr lang="en-GB" sz="2400" dirty="0"/>
              <a:t> </a:t>
            </a:r>
            <a:r>
              <a:rPr lang="en-GB" sz="2400" dirty="0" err="1"/>
              <a:t>iestādes</a:t>
            </a:r>
            <a:r>
              <a:rPr lang="en-GB" sz="2400" dirty="0"/>
              <a:t> </a:t>
            </a:r>
            <a:r>
              <a:rPr lang="en-GB" sz="2400" dirty="0" err="1"/>
              <a:t>īstenotajai</a:t>
            </a:r>
            <a:r>
              <a:rPr lang="en-GB" sz="2400" dirty="0"/>
              <a:t> </a:t>
            </a:r>
            <a:r>
              <a:rPr lang="en-GB" sz="2400" dirty="0" err="1"/>
              <a:t>izglītības</a:t>
            </a:r>
            <a:r>
              <a:rPr lang="en-GB" sz="2400" dirty="0"/>
              <a:t> </a:t>
            </a:r>
            <a:r>
              <a:rPr lang="en-GB" sz="2400" dirty="0" err="1"/>
              <a:t>programmai</a:t>
            </a:r>
            <a:r>
              <a:rPr lang="en-GB" sz="2400" dirty="0"/>
              <a:t> </a:t>
            </a:r>
            <a:r>
              <a:rPr lang="en-GB" sz="2400" dirty="0" err="1"/>
              <a:t>tajā</a:t>
            </a:r>
            <a:r>
              <a:rPr lang="en-GB" sz="2400" dirty="0"/>
              <a:t> </a:t>
            </a:r>
            <a:r>
              <a:rPr lang="en-GB" sz="2400" dirty="0" err="1"/>
              <a:t>ieraksta</a:t>
            </a:r>
            <a:r>
              <a:rPr lang="en-GB" sz="2400" dirty="0"/>
              <a:t> </a:t>
            </a:r>
            <a:r>
              <a:rPr lang="en-GB" sz="2400" dirty="0" err="1"/>
              <a:t>katrai</a:t>
            </a:r>
            <a:r>
              <a:rPr lang="en-GB" sz="2400" dirty="0"/>
              <a:t> </a:t>
            </a:r>
            <a:r>
              <a:rPr lang="en-GB" sz="2400" dirty="0" err="1"/>
              <a:t>vecuma</a:t>
            </a:r>
            <a:r>
              <a:rPr lang="en-GB" sz="2400" dirty="0"/>
              <a:t> </a:t>
            </a:r>
            <a:r>
              <a:rPr lang="en-GB" sz="2400" dirty="0" err="1"/>
              <a:t>grupai</a:t>
            </a:r>
            <a:r>
              <a:rPr lang="en-GB" sz="2400" dirty="0"/>
              <a:t> </a:t>
            </a:r>
            <a:r>
              <a:rPr lang="en-GB" sz="2400" dirty="0" err="1"/>
              <a:t>attiecīgajā</a:t>
            </a:r>
            <a:r>
              <a:rPr lang="en-GB" sz="2400" dirty="0"/>
              <a:t> </a:t>
            </a:r>
            <a:r>
              <a:rPr lang="en-GB" sz="2400" dirty="0" err="1"/>
              <a:t>dienā</a:t>
            </a:r>
            <a:r>
              <a:rPr lang="en-GB" sz="2400" dirty="0"/>
              <a:t> </a:t>
            </a:r>
            <a:r>
              <a:rPr lang="en-GB" sz="2400" dirty="0" err="1"/>
              <a:t>paredzētās</a:t>
            </a:r>
            <a:r>
              <a:rPr lang="en-GB" sz="2400" dirty="0"/>
              <a:t> </a:t>
            </a:r>
            <a:r>
              <a:rPr lang="en-GB" sz="2400" dirty="0" err="1"/>
              <a:t>rotaļnodarbības</a:t>
            </a:r>
            <a:r>
              <a:rPr lang="en-GB" sz="2400" dirty="0"/>
              <a:t>;</a:t>
            </a:r>
          </a:p>
          <a:p>
            <a:r>
              <a:rPr lang="en-GB" sz="2400" dirty="0"/>
              <a:t>2.3. </a:t>
            </a:r>
            <a:r>
              <a:rPr lang="en-GB" sz="2400" b="1" dirty="0" err="1"/>
              <a:t>pedagoģiskās</a:t>
            </a:r>
            <a:r>
              <a:rPr lang="en-GB" sz="2400" b="1" dirty="0"/>
              <a:t> </a:t>
            </a:r>
            <a:r>
              <a:rPr lang="en-GB" sz="2400" b="1" dirty="0" err="1"/>
              <a:t>padomes</a:t>
            </a:r>
            <a:r>
              <a:rPr lang="en-GB" sz="2400" b="1" dirty="0"/>
              <a:t> </a:t>
            </a:r>
            <a:r>
              <a:rPr lang="en-GB" sz="2400" b="1" dirty="0" err="1"/>
              <a:t>sēžu</a:t>
            </a:r>
            <a:r>
              <a:rPr lang="en-GB" sz="2400" b="1" dirty="0"/>
              <a:t> </a:t>
            </a:r>
            <a:r>
              <a:rPr lang="en-GB" sz="2400" b="1" dirty="0" err="1"/>
              <a:t>protokoli</a:t>
            </a:r>
            <a:r>
              <a:rPr lang="en-GB" sz="2400" b="1" dirty="0"/>
              <a:t>;</a:t>
            </a:r>
          </a:p>
          <a:p>
            <a:r>
              <a:rPr lang="en-GB" sz="2400" dirty="0" smtClean="0"/>
              <a:t>2.6</a:t>
            </a:r>
            <a:r>
              <a:rPr lang="en-GB" sz="2400" b="1" dirty="0"/>
              <a:t>. </a:t>
            </a:r>
            <a:r>
              <a:rPr lang="en-GB" sz="2400" b="1" dirty="0" err="1"/>
              <a:t>speciālās</a:t>
            </a:r>
            <a:r>
              <a:rPr lang="en-GB" sz="2400" b="1" dirty="0"/>
              <a:t> </a:t>
            </a:r>
            <a:r>
              <a:rPr lang="en-GB" sz="2400" b="1" dirty="0" err="1"/>
              <a:t>izglītības</a:t>
            </a:r>
            <a:r>
              <a:rPr lang="en-GB" sz="2400" b="1" dirty="0"/>
              <a:t> </a:t>
            </a:r>
            <a:r>
              <a:rPr lang="en-GB" sz="2400" b="1" dirty="0" err="1"/>
              <a:t>skolotāja</a:t>
            </a:r>
            <a:r>
              <a:rPr lang="en-GB" sz="2400" b="1" dirty="0"/>
              <a:t> </a:t>
            </a:r>
            <a:r>
              <a:rPr lang="en-GB" sz="2400" b="1" dirty="0" err="1"/>
              <a:t>dienasgrāmata</a:t>
            </a:r>
            <a:r>
              <a:rPr lang="en-GB" sz="2400" dirty="0"/>
              <a:t>. </a:t>
            </a:r>
            <a:r>
              <a:rPr lang="en-GB" sz="2400" dirty="0" err="1"/>
              <a:t>Tajā</a:t>
            </a:r>
            <a:r>
              <a:rPr lang="en-GB" sz="2400" dirty="0"/>
              <a:t> </a:t>
            </a:r>
            <a:r>
              <a:rPr lang="en-GB" sz="2400" dirty="0" err="1"/>
              <a:t>apraksta</a:t>
            </a:r>
            <a:r>
              <a:rPr lang="en-GB" sz="2400" dirty="0"/>
              <a:t> </a:t>
            </a:r>
            <a:r>
              <a:rPr lang="en-GB" sz="2400" dirty="0" err="1"/>
              <a:t>plānotā</a:t>
            </a:r>
            <a:r>
              <a:rPr lang="en-GB" sz="2400" dirty="0"/>
              <a:t> </a:t>
            </a:r>
            <a:r>
              <a:rPr lang="en-GB" sz="2400" dirty="0" err="1"/>
              <a:t>pedagoģiskā</a:t>
            </a:r>
            <a:r>
              <a:rPr lang="en-GB" sz="2400" dirty="0"/>
              <a:t> </a:t>
            </a:r>
            <a:r>
              <a:rPr lang="en-GB" sz="2400" dirty="0" err="1"/>
              <a:t>procesa</a:t>
            </a:r>
            <a:r>
              <a:rPr lang="en-GB" sz="2400" dirty="0"/>
              <a:t> </a:t>
            </a:r>
            <a:r>
              <a:rPr lang="en-GB" sz="2400" dirty="0" err="1"/>
              <a:t>virzību</a:t>
            </a:r>
            <a:r>
              <a:rPr lang="en-GB" sz="2400" dirty="0"/>
              <a:t> un </a:t>
            </a:r>
            <a:r>
              <a:rPr lang="en-GB" sz="2400" dirty="0" err="1"/>
              <a:t>attīstību</a:t>
            </a:r>
            <a:r>
              <a:rPr lang="en-GB" sz="2400" dirty="0"/>
              <a:t> </a:t>
            </a:r>
            <a:r>
              <a:rPr lang="en-GB" sz="2400" dirty="0" err="1"/>
              <a:t>katrai</a:t>
            </a:r>
            <a:r>
              <a:rPr lang="en-GB" sz="2400" dirty="0"/>
              <a:t> </a:t>
            </a:r>
            <a:r>
              <a:rPr lang="en-GB" sz="2400" dirty="0" err="1"/>
              <a:t>speciālās</a:t>
            </a:r>
            <a:r>
              <a:rPr lang="en-GB" sz="2400" dirty="0"/>
              <a:t> </a:t>
            </a:r>
            <a:r>
              <a:rPr lang="en-GB" sz="2400" dirty="0" err="1"/>
              <a:t>izglītības</a:t>
            </a:r>
            <a:r>
              <a:rPr lang="en-GB" sz="2400" dirty="0"/>
              <a:t> </a:t>
            </a:r>
            <a:r>
              <a:rPr lang="en-GB" sz="2400" dirty="0" err="1"/>
              <a:t>grupai</a:t>
            </a:r>
            <a:r>
              <a:rPr lang="en-GB" sz="2400" dirty="0"/>
              <a:t>, </a:t>
            </a:r>
            <a:r>
              <a:rPr lang="en-GB" sz="2400" dirty="0" err="1"/>
              <a:t>konkretizējot</a:t>
            </a:r>
            <a:r>
              <a:rPr lang="en-GB" sz="2400" dirty="0"/>
              <a:t> </a:t>
            </a:r>
            <a:r>
              <a:rPr lang="en-GB" sz="2400" dirty="0" err="1"/>
              <a:t>uzdevumus</a:t>
            </a:r>
            <a:r>
              <a:rPr lang="en-GB" sz="2400" dirty="0"/>
              <a:t> </a:t>
            </a:r>
            <a:r>
              <a:rPr lang="en-GB" sz="2400" dirty="0" err="1"/>
              <a:t>noteiktas</a:t>
            </a:r>
            <a:r>
              <a:rPr lang="en-GB" sz="2400" dirty="0"/>
              <a:t> </a:t>
            </a:r>
            <a:r>
              <a:rPr lang="en-GB" sz="2400" dirty="0" err="1"/>
              <a:t>grupas</a:t>
            </a:r>
            <a:r>
              <a:rPr lang="en-GB" sz="2400" dirty="0"/>
              <a:t> </a:t>
            </a:r>
            <a:r>
              <a:rPr lang="en-GB" sz="2400" dirty="0" err="1"/>
              <a:t>kolektīvam</a:t>
            </a:r>
            <a:r>
              <a:rPr lang="en-GB" sz="2400" dirty="0"/>
              <a:t> un </a:t>
            </a:r>
            <a:r>
              <a:rPr lang="en-GB" sz="2400" dirty="0" err="1"/>
              <a:t>atsevišķiem</a:t>
            </a:r>
            <a:r>
              <a:rPr lang="en-GB" sz="2400" dirty="0"/>
              <a:t> </a:t>
            </a:r>
            <a:r>
              <a:rPr lang="en-GB" sz="2400" dirty="0" err="1"/>
              <a:t>bērniem</a:t>
            </a:r>
            <a:r>
              <a:rPr lang="en-GB" sz="2400" dirty="0"/>
              <a:t>;</a:t>
            </a:r>
          </a:p>
          <a:p>
            <a:r>
              <a:rPr lang="en-GB" sz="2400" dirty="0"/>
              <a:t>2.7. </a:t>
            </a:r>
            <a:r>
              <a:rPr lang="en-GB" sz="2400" b="1" dirty="0" err="1"/>
              <a:t>metodiķa</a:t>
            </a:r>
            <a:r>
              <a:rPr lang="en-GB" sz="2400" b="1" dirty="0"/>
              <a:t> </a:t>
            </a:r>
            <a:r>
              <a:rPr lang="en-GB" sz="2400" b="1" dirty="0" err="1"/>
              <a:t>dienasgrāmata</a:t>
            </a:r>
            <a:r>
              <a:rPr lang="en-GB" sz="2400" b="1" dirty="0"/>
              <a:t>. </a:t>
            </a:r>
            <a:r>
              <a:rPr lang="en-GB" sz="2400" dirty="0" err="1"/>
              <a:t>Tajā</a:t>
            </a:r>
            <a:r>
              <a:rPr lang="en-GB" sz="2400" dirty="0"/>
              <a:t> </a:t>
            </a:r>
            <a:r>
              <a:rPr lang="en-GB" sz="2400" dirty="0" err="1"/>
              <a:t>apraksta</a:t>
            </a:r>
            <a:r>
              <a:rPr lang="en-GB" sz="2400" dirty="0"/>
              <a:t> </a:t>
            </a:r>
            <a:r>
              <a:rPr lang="en-GB" sz="2400" dirty="0" err="1"/>
              <a:t>plānoto</a:t>
            </a:r>
            <a:r>
              <a:rPr lang="en-GB" sz="2400" dirty="0"/>
              <a:t> </a:t>
            </a:r>
            <a:r>
              <a:rPr lang="en-GB" sz="2400" dirty="0" err="1"/>
              <a:t>izglītības</a:t>
            </a:r>
            <a:r>
              <a:rPr lang="en-GB" sz="2400" dirty="0"/>
              <a:t> </a:t>
            </a:r>
            <a:r>
              <a:rPr lang="en-GB" sz="2400" dirty="0" err="1"/>
              <a:t>iestādes</a:t>
            </a:r>
            <a:r>
              <a:rPr lang="en-GB" sz="2400" dirty="0"/>
              <a:t> </a:t>
            </a:r>
            <a:r>
              <a:rPr lang="en-GB" sz="2400" dirty="0" err="1"/>
              <a:t>pedagoģisko</a:t>
            </a:r>
            <a:r>
              <a:rPr lang="en-GB" sz="2400" dirty="0"/>
              <a:t> </a:t>
            </a:r>
            <a:r>
              <a:rPr lang="en-GB" sz="2400" dirty="0" err="1"/>
              <a:t>darbu</a:t>
            </a:r>
            <a:r>
              <a:rPr lang="en-GB" sz="2400" dirty="0"/>
              <a:t> un </a:t>
            </a:r>
            <a:r>
              <a:rPr lang="en-GB" sz="2400" dirty="0" err="1"/>
              <a:t>pedagoģiskā</a:t>
            </a:r>
            <a:r>
              <a:rPr lang="en-GB" sz="2400" dirty="0"/>
              <a:t> </a:t>
            </a:r>
            <a:r>
              <a:rPr lang="en-GB" sz="2400" dirty="0" err="1"/>
              <a:t>procesa</a:t>
            </a:r>
            <a:r>
              <a:rPr lang="en-GB" sz="2400" dirty="0"/>
              <a:t> </a:t>
            </a:r>
            <a:r>
              <a:rPr lang="en-GB" sz="2400" dirty="0" err="1"/>
              <a:t>pārbaudes</a:t>
            </a:r>
            <a:r>
              <a:rPr lang="en-GB" sz="2400" dirty="0"/>
              <a:t>;</a:t>
            </a:r>
          </a:p>
          <a:p>
            <a:r>
              <a:rPr lang="en-GB" sz="2400" dirty="0"/>
              <a:t>2.8</a:t>
            </a:r>
            <a:r>
              <a:rPr lang="en-GB" sz="2400" b="1" dirty="0"/>
              <a:t>. </a:t>
            </a:r>
            <a:r>
              <a:rPr lang="en-GB" sz="2400" b="1" dirty="0" err="1"/>
              <a:t>mūzikas</a:t>
            </a:r>
            <a:r>
              <a:rPr lang="en-GB" sz="2400" b="1" dirty="0"/>
              <a:t> </a:t>
            </a:r>
            <a:r>
              <a:rPr lang="en-GB" sz="2400" b="1" dirty="0" err="1"/>
              <a:t>skolotāja</a:t>
            </a:r>
            <a:r>
              <a:rPr lang="en-GB" sz="2400" b="1" dirty="0"/>
              <a:t> </a:t>
            </a:r>
            <a:r>
              <a:rPr lang="en-GB" sz="2400" b="1" dirty="0" err="1"/>
              <a:t>dienasgrāmata</a:t>
            </a:r>
            <a:r>
              <a:rPr lang="en-GB" sz="2400" b="1" dirty="0"/>
              <a:t>.</a:t>
            </a:r>
            <a:r>
              <a:rPr lang="en-GB" sz="2400" dirty="0"/>
              <a:t> </a:t>
            </a:r>
            <a:r>
              <a:rPr lang="en-GB" sz="2400" dirty="0" err="1"/>
              <a:t>Tajā</a:t>
            </a:r>
            <a:r>
              <a:rPr lang="en-GB" sz="2400" dirty="0"/>
              <a:t> </a:t>
            </a:r>
            <a:r>
              <a:rPr lang="en-GB" sz="2400" dirty="0" err="1"/>
              <a:t>apraksta</a:t>
            </a:r>
            <a:r>
              <a:rPr lang="en-GB" sz="2400" dirty="0"/>
              <a:t> </a:t>
            </a:r>
            <a:r>
              <a:rPr lang="en-GB" sz="2400" dirty="0" err="1"/>
              <a:t>plānotos</a:t>
            </a:r>
            <a:r>
              <a:rPr lang="en-GB" sz="2400" dirty="0"/>
              <a:t> </a:t>
            </a:r>
            <a:r>
              <a:rPr lang="en-GB" sz="2400" dirty="0" err="1"/>
              <a:t>katras</a:t>
            </a:r>
            <a:r>
              <a:rPr lang="en-GB" sz="2400" dirty="0"/>
              <a:t> </a:t>
            </a:r>
            <a:r>
              <a:rPr lang="en-GB" sz="2400" dirty="0" err="1"/>
              <a:t>grupas</a:t>
            </a:r>
            <a:r>
              <a:rPr lang="en-GB" sz="2400" dirty="0"/>
              <a:t> </a:t>
            </a:r>
            <a:r>
              <a:rPr lang="en-GB" sz="2400" dirty="0" err="1"/>
              <a:t>mūzikas</a:t>
            </a:r>
            <a:r>
              <a:rPr lang="en-GB" sz="2400" dirty="0"/>
              <a:t> </a:t>
            </a:r>
            <a:r>
              <a:rPr lang="en-GB" sz="2400" dirty="0" err="1"/>
              <a:t>nodarbību</a:t>
            </a:r>
            <a:r>
              <a:rPr lang="en-GB" sz="2400" dirty="0"/>
              <a:t> </a:t>
            </a:r>
            <a:r>
              <a:rPr lang="en-GB" sz="2400" dirty="0" err="1"/>
              <a:t>uzdevumus</a:t>
            </a:r>
            <a:r>
              <a:rPr lang="en-GB" sz="2400" dirty="0"/>
              <a:t>;</a:t>
            </a:r>
          </a:p>
          <a:p>
            <a:r>
              <a:rPr lang="en-GB" sz="2400" dirty="0"/>
              <a:t>2.9</a:t>
            </a:r>
            <a:r>
              <a:rPr lang="en-GB" sz="2400" b="1" dirty="0"/>
              <a:t>. </a:t>
            </a:r>
            <a:r>
              <a:rPr lang="en-GB" sz="2400" b="1" dirty="0" err="1"/>
              <a:t>individuālā</a:t>
            </a:r>
            <a:r>
              <a:rPr lang="en-GB" sz="2400" b="1" dirty="0"/>
              <a:t> </a:t>
            </a:r>
            <a:r>
              <a:rPr lang="en-GB" sz="2400" b="1" dirty="0" err="1"/>
              <a:t>darba</a:t>
            </a:r>
            <a:r>
              <a:rPr lang="en-GB" sz="2400" b="1" dirty="0"/>
              <a:t> </a:t>
            </a:r>
            <a:r>
              <a:rPr lang="en-GB" sz="2400" b="1" dirty="0" err="1"/>
              <a:t>dienasgrāmata</a:t>
            </a:r>
            <a:r>
              <a:rPr lang="en-GB" sz="2400" b="1" dirty="0"/>
              <a:t> </a:t>
            </a:r>
            <a:r>
              <a:rPr lang="en-GB" sz="2400" dirty="0"/>
              <a:t>(</a:t>
            </a:r>
            <a:r>
              <a:rPr lang="en-GB" sz="2400" dirty="0" err="1"/>
              <a:t>speciālajās</a:t>
            </a:r>
            <a:r>
              <a:rPr lang="en-GB" sz="2400" dirty="0"/>
              <a:t> </a:t>
            </a:r>
            <a:r>
              <a:rPr lang="en-GB" sz="2400" dirty="0" err="1"/>
              <a:t>grupās</a:t>
            </a:r>
            <a:r>
              <a:rPr lang="en-GB" sz="2400" dirty="0"/>
              <a:t>). </a:t>
            </a:r>
            <a:r>
              <a:rPr lang="en-GB" sz="2400" dirty="0" err="1"/>
              <a:t>Tajā</a:t>
            </a:r>
            <a:r>
              <a:rPr lang="en-GB" sz="2400" dirty="0"/>
              <a:t> </a:t>
            </a:r>
            <a:r>
              <a:rPr lang="en-GB" sz="2400" dirty="0" err="1"/>
              <a:t>iekļauj</a:t>
            </a:r>
            <a:r>
              <a:rPr lang="en-GB" sz="2400" dirty="0"/>
              <a:t> </a:t>
            </a:r>
            <a:r>
              <a:rPr lang="en-GB" sz="2400" dirty="0" err="1"/>
              <a:t>informāciju</a:t>
            </a:r>
            <a:r>
              <a:rPr lang="en-GB" sz="2400" dirty="0"/>
              <a:t> par </a:t>
            </a:r>
            <a:r>
              <a:rPr lang="en-GB" sz="2400" dirty="0" err="1"/>
              <a:t>bērna</a:t>
            </a:r>
            <a:r>
              <a:rPr lang="en-GB" sz="2400" dirty="0"/>
              <a:t> </a:t>
            </a:r>
            <a:r>
              <a:rPr lang="en-GB" sz="2400" dirty="0" err="1"/>
              <a:t>ar</a:t>
            </a:r>
            <a:r>
              <a:rPr lang="en-GB" sz="2400" dirty="0"/>
              <a:t> </a:t>
            </a:r>
            <a:r>
              <a:rPr lang="en-GB" sz="2400" dirty="0" err="1"/>
              <a:t>speciālām</a:t>
            </a:r>
            <a:r>
              <a:rPr lang="en-GB" sz="2400" dirty="0"/>
              <a:t> </a:t>
            </a:r>
            <a:r>
              <a:rPr lang="en-GB" sz="2400" dirty="0" err="1"/>
              <a:t>vajadzībām</a:t>
            </a:r>
            <a:r>
              <a:rPr lang="en-GB" sz="2400" dirty="0"/>
              <a:t> </a:t>
            </a:r>
            <a:r>
              <a:rPr lang="en-GB" sz="2400" dirty="0" err="1"/>
              <a:t>anamnēzi</a:t>
            </a:r>
            <a:r>
              <a:rPr lang="en-GB" sz="2400" dirty="0"/>
              <a:t> un </a:t>
            </a:r>
            <a:r>
              <a:rPr lang="en-GB" sz="2400" dirty="0" err="1"/>
              <a:t>attīstību</a:t>
            </a:r>
            <a:r>
              <a:rPr lang="en-GB" sz="2400" dirty="0"/>
              <a:t>;</a:t>
            </a:r>
          </a:p>
          <a:p>
            <a:r>
              <a:rPr lang="en-GB" sz="2400" dirty="0"/>
              <a:t>2.10. </a:t>
            </a:r>
            <a:r>
              <a:rPr lang="en-GB" sz="2400" b="1" dirty="0" err="1"/>
              <a:t>darba</a:t>
            </a:r>
            <a:r>
              <a:rPr lang="en-GB" sz="2400" b="1" dirty="0"/>
              <a:t> </a:t>
            </a:r>
            <a:r>
              <a:rPr lang="en-GB" sz="2400" b="1" dirty="0" err="1"/>
              <a:t>plāns</a:t>
            </a:r>
            <a:r>
              <a:rPr lang="en-GB" sz="2400" b="1" dirty="0"/>
              <a:t>. </a:t>
            </a:r>
            <a:r>
              <a:rPr lang="en-GB" sz="2400" dirty="0" err="1"/>
              <a:t>Tajā</a:t>
            </a:r>
            <a:r>
              <a:rPr lang="en-GB" sz="2400" dirty="0"/>
              <a:t> </a:t>
            </a:r>
            <a:r>
              <a:rPr lang="en-GB" sz="2400" dirty="0" err="1"/>
              <a:t>apraksta</a:t>
            </a:r>
            <a:r>
              <a:rPr lang="en-GB" sz="2400" dirty="0"/>
              <a:t> </a:t>
            </a:r>
            <a:r>
              <a:rPr lang="en-GB" sz="2400" dirty="0" err="1"/>
              <a:t>izglītības</a:t>
            </a:r>
            <a:r>
              <a:rPr lang="en-GB" sz="2400" dirty="0"/>
              <a:t> </a:t>
            </a:r>
            <a:r>
              <a:rPr lang="en-GB" sz="2400" dirty="0" err="1"/>
              <a:t>iestādes</a:t>
            </a:r>
            <a:r>
              <a:rPr lang="en-GB" sz="2400" dirty="0"/>
              <a:t> </a:t>
            </a:r>
            <a:r>
              <a:rPr lang="en-GB" sz="2400" dirty="0" err="1"/>
              <a:t>pedagoģiskā</a:t>
            </a:r>
            <a:r>
              <a:rPr lang="en-GB" sz="2400" dirty="0"/>
              <a:t> un </a:t>
            </a:r>
            <a:r>
              <a:rPr lang="en-GB" sz="2400" dirty="0" err="1"/>
              <a:t>saim­nieciski</a:t>
            </a:r>
            <a:r>
              <a:rPr lang="en-GB" sz="2400" dirty="0"/>
              <a:t> </a:t>
            </a:r>
            <a:r>
              <a:rPr lang="en-GB" sz="2400" dirty="0" err="1"/>
              <a:t>organizatoriskā</a:t>
            </a:r>
            <a:r>
              <a:rPr lang="en-GB" sz="2400" dirty="0"/>
              <a:t> </a:t>
            </a:r>
            <a:r>
              <a:rPr lang="en-GB" sz="2400" dirty="0" err="1"/>
              <a:t>darba</a:t>
            </a:r>
            <a:r>
              <a:rPr lang="en-GB" sz="2400" dirty="0"/>
              <a:t> </a:t>
            </a:r>
            <a:r>
              <a:rPr lang="en-GB" sz="2400" dirty="0" err="1"/>
              <a:t>gada</a:t>
            </a:r>
            <a:r>
              <a:rPr lang="en-GB" sz="2400" dirty="0"/>
              <a:t> </a:t>
            </a:r>
            <a:r>
              <a:rPr lang="en-GB" sz="2400" dirty="0" err="1"/>
              <a:t>plānu</a:t>
            </a:r>
            <a:r>
              <a:rPr lang="en-GB" sz="2400" dirty="0"/>
              <a:t> un </a:t>
            </a:r>
            <a:r>
              <a:rPr lang="en-GB" sz="2400" dirty="0" err="1"/>
              <a:t>perspektīvo</a:t>
            </a:r>
            <a:r>
              <a:rPr lang="en-GB" sz="2400" dirty="0"/>
              <a:t> </a:t>
            </a:r>
            <a:r>
              <a:rPr lang="en-GB" sz="2400" dirty="0" err="1"/>
              <a:t>darba</a:t>
            </a:r>
            <a:r>
              <a:rPr lang="en-GB" sz="2400" dirty="0"/>
              <a:t> </a:t>
            </a:r>
            <a:r>
              <a:rPr lang="en-GB" sz="2400" dirty="0" err="1"/>
              <a:t>plānu</a:t>
            </a:r>
            <a:r>
              <a:rPr lang="en-GB" sz="2400" dirty="0"/>
              <a:t> (trim </a:t>
            </a:r>
            <a:r>
              <a:rPr lang="en-GB" sz="2400" dirty="0" err="1"/>
              <a:t>gadiem</a:t>
            </a:r>
            <a:r>
              <a:rPr lang="en-GB" sz="2400" dirty="0"/>
              <a:t>);</a:t>
            </a:r>
          </a:p>
          <a:p>
            <a:r>
              <a:rPr lang="en-GB" sz="2400" dirty="0"/>
              <a:t>2.11. </a:t>
            </a:r>
            <a:r>
              <a:rPr lang="en-GB" sz="2400" b="1" dirty="0" err="1"/>
              <a:t>izglītības</a:t>
            </a:r>
            <a:r>
              <a:rPr lang="en-GB" sz="2400" b="1" dirty="0"/>
              <a:t> </a:t>
            </a:r>
            <a:r>
              <a:rPr lang="en-GB" sz="2400" b="1" dirty="0" err="1"/>
              <a:t>programmas</a:t>
            </a:r>
            <a:r>
              <a:rPr lang="en-GB" sz="2400" b="1" dirty="0"/>
              <a:t> </a:t>
            </a:r>
            <a:r>
              <a:rPr lang="en-GB" sz="2400" b="1" dirty="0" err="1"/>
              <a:t>īstenošanai</a:t>
            </a:r>
            <a:r>
              <a:rPr lang="en-GB" sz="2400" b="1" dirty="0"/>
              <a:t> </a:t>
            </a:r>
            <a:r>
              <a:rPr lang="en-GB" sz="2400" b="1" dirty="0" err="1"/>
              <a:t>izmantojamās</a:t>
            </a:r>
            <a:r>
              <a:rPr lang="en-GB" sz="2400" b="1" dirty="0"/>
              <a:t> </a:t>
            </a:r>
            <a:r>
              <a:rPr lang="en-GB" sz="2400" b="1" dirty="0" err="1"/>
              <a:t>mācību</a:t>
            </a:r>
            <a:r>
              <a:rPr lang="en-GB" sz="2400" b="1" dirty="0"/>
              <a:t> </a:t>
            </a:r>
            <a:r>
              <a:rPr lang="en-GB" sz="2400" b="1" dirty="0" err="1"/>
              <a:t>literatūras</a:t>
            </a:r>
            <a:r>
              <a:rPr lang="en-GB" sz="2400" b="1" dirty="0"/>
              <a:t> </a:t>
            </a:r>
            <a:r>
              <a:rPr lang="en-GB" sz="2400" b="1" dirty="0" err="1"/>
              <a:t>saraksts</a:t>
            </a:r>
            <a:r>
              <a:rPr lang="en-GB" sz="2400" dirty="0"/>
              <a:t>, </a:t>
            </a:r>
            <a:r>
              <a:rPr lang="en-GB" sz="2400" dirty="0" err="1"/>
              <a:t>ko</a:t>
            </a:r>
            <a:r>
              <a:rPr lang="en-GB" sz="2400" dirty="0"/>
              <a:t> </a:t>
            </a:r>
            <a:r>
              <a:rPr lang="en-GB" sz="2400" dirty="0" err="1"/>
              <a:t>apstiprinājis</a:t>
            </a:r>
            <a:r>
              <a:rPr lang="en-GB" sz="2400" dirty="0"/>
              <a:t> </a:t>
            </a:r>
            <a:r>
              <a:rPr lang="en-GB" sz="2400" dirty="0" err="1"/>
              <a:t>izglītības</a:t>
            </a:r>
            <a:r>
              <a:rPr lang="en-GB" sz="2400" dirty="0"/>
              <a:t> </a:t>
            </a:r>
            <a:r>
              <a:rPr lang="en-GB" sz="2400" dirty="0" err="1"/>
              <a:t>iestādes</a:t>
            </a:r>
            <a:r>
              <a:rPr lang="en-GB" sz="2400" dirty="0"/>
              <a:t> </a:t>
            </a:r>
            <a:r>
              <a:rPr lang="en-GB" sz="2400" dirty="0" err="1"/>
              <a:t>vadītājs</a:t>
            </a:r>
            <a:r>
              <a:rPr lang="en-GB" sz="2400" dirty="0"/>
              <a:t>.</a:t>
            </a:r>
          </a:p>
          <a:p>
            <a:pPr marL="0" indent="0">
              <a:buNone/>
            </a:pPr>
            <a:endParaRPr lang="en-GB" sz="2400" i="1" dirty="0"/>
          </a:p>
        </p:txBody>
      </p:sp>
    </p:spTree>
    <p:extLst>
      <p:ext uri="{BB962C8B-B14F-4D97-AF65-F5344CB8AC3E}">
        <p14:creationId xmlns:p14="http://schemas.microsoft.com/office/powerpoint/2010/main" val="177559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22974" y="85344"/>
            <a:ext cx="10840098" cy="6691612"/>
          </a:xfrm>
          <a:prstGeom prst="rect">
            <a:avLst/>
          </a:prstGeom>
        </p:spPr>
      </p:pic>
    </p:spTree>
    <p:extLst>
      <p:ext uri="{BB962C8B-B14F-4D97-AF65-F5344CB8AC3E}">
        <p14:creationId xmlns:p14="http://schemas.microsoft.com/office/powerpoint/2010/main" val="407290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3200" b="1" i="1" dirty="0" err="1" smtClean="0"/>
              <a:t>D</a:t>
            </a:r>
            <a:r>
              <a:rPr lang="en-GB" sz="3200" b="1" i="1" dirty="0" err="1" smtClean="0"/>
              <a:t>arba</a:t>
            </a:r>
            <a:r>
              <a:rPr lang="en-GB" sz="3200" b="1" i="1" dirty="0" smtClean="0"/>
              <a:t> </a:t>
            </a:r>
            <a:r>
              <a:rPr lang="en-GB" sz="3200" b="1" i="1" dirty="0" err="1"/>
              <a:t>plāns</a:t>
            </a:r>
            <a:r>
              <a:rPr lang="en-GB" sz="3200" b="1" i="1" dirty="0"/>
              <a:t>. </a:t>
            </a:r>
            <a:r>
              <a:rPr lang="en-GB" sz="3200" i="1" dirty="0" err="1"/>
              <a:t>Tajā</a:t>
            </a:r>
            <a:r>
              <a:rPr lang="en-GB" sz="3200" i="1" dirty="0"/>
              <a:t> </a:t>
            </a:r>
            <a:r>
              <a:rPr lang="en-GB" sz="3200" i="1" dirty="0" err="1"/>
              <a:t>apraksta</a:t>
            </a:r>
            <a:r>
              <a:rPr lang="en-GB" sz="3200" i="1" dirty="0"/>
              <a:t> </a:t>
            </a:r>
            <a:r>
              <a:rPr lang="en-GB" sz="3200" i="1" dirty="0" err="1"/>
              <a:t>izglītības</a:t>
            </a:r>
            <a:r>
              <a:rPr lang="en-GB" sz="3200" i="1" dirty="0"/>
              <a:t> </a:t>
            </a:r>
            <a:r>
              <a:rPr lang="en-GB" sz="3200" i="1" dirty="0" err="1"/>
              <a:t>iestādes</a:t>
            </a:r>
            <a:r>
              <a:rPr lang="en-GB" sz="3200" i="1" dirty="0"/>
              <a:t> </a:t>
            </a:r>
            <a:r>
              <a:rPr lang="en-GB" sz="3200" b="1" i="1" dirty="0" err="1"/>
              <a:t>pedagoģiskā</a:t>
            </a:r>
            <a:r>
              <a:rPr lang="en-GB" sz="3200" i="1" dirty="0"/>
              <a:t> un </a:t>
            </a:r>
            <a:r>
              <a:rPr lang="en-GB" sz="3200" i="1" dirty="0" err="1"/>
              <a:t>saim­nieciski</a:t>
            </a:r>
            <a:r>
              <a:rPr lang="en-GB" sz="3200" i="1" dirty="0"/>
              <a:t> </a:t>
            </a:r>
            <a:r>
              <a:rPr lang="en-GB" sz="3200" i="1" dirty="0" err="1"/>
              <a:t>organizatoriskā</a:t>
            </a:r>
            <a:r>
              <a:rPr lang="en-GB" sz="3200" i="1" dirty="0"/>
              <a:t> </a:t>
            </a:r>
            <a:r>
              <a:rPr lang="en-GB" sz="3200" i="1" dirty="0" err="1"/>
              <a:t>darba</a:t>
            </a:r>
            <a:r>
              <a:rPr lang="en-GB" sz="3200" i="1" dirty="0"/>
              <a:t> </a:t>
            </a:r>
            <a:r>
              <a:rPr lang="en-GB" sz="3200" i="1" dirty="0" err="1"/>
              <a:t>gada</a:t>
            </a:r>
            <a:r>
              <a:rPr lang="en-GB" sz="3200" i="1" dirty="0"/>
              <a:t> </a:t>
            </a:r>
            <a:r>
              <a:rPr lang="en-GB" sz="3200" i="1" dirty="0" err="1"/>
              <a:t>plānu</a:t>
            </a:r>
            <a:r>
              <a:rPr lang="en-GB" sz="3200" i="1" dirty="0"/>
              <a:t> un </a:t>
            </a:r>
            <a:r>
              <a:rPr lang="en-GB" sz="3200" i="1" dirty="0" err="1"/>
              <a:t>perspektīvo</a:t>
            </a:r>
            <a:r>
              <a:rPr lang="en-GB" sz="3200" i="1" dirty="0"/>
              <a:t> </a:t>
            </a:r>
            <a:r>
              <a:rPr lang="en-GB" sz="3200" i="1" dirty="0" err="1"/>
              <a:t>darba</a:t>
            </a:r>
            <a:r>
              <a:rPr lang="en-GB" sz="3200" i="1" dirty="0"/>
              <a:t> </a:t>
            </a:r>
            <a:r>
              <a:rPr lang="en-GB" sz="3200" i="1" dirty="0" err="1"/>
              <a:t>plānu</a:t>
            </a:r>
            <a:r>
              <a:rPr lang="en-GB" sz="3200" i="1" dirty="0"/>
              <a:t> (trim </a:t>
            </a:r>
            <a:r>
              <a:rPr lang="en-GB" sz="3200" i="1" dirty="0" err="1"/>
              <a:t>gadiem</a:t>
            </a:r>
            <a:r>
              <a:rPr lang="en-GB" sz="3200" i="1" dirty="0"/>
              <a:t>);</a:t>
            </a:r>
          </a:p>
        </p:txBody>
      </p:sp>
      <p:sp>
        <p:nvSpPr>
          <p:cNvPr id="3" name="Content Placeholder 2"/>
          <p:cNvSpPr>
            <a:spLocks noGrp="1"/>
          </p:cNvSpPr>
          <p:nvPr>
            <p:ph idx="1"/>
          </p:nvPr>
        </p:nvSpPr>
        <p:spPr/>
        <p:txBody>
          <a:bodyPr>
            <a:normAutofit fontScale="85000" lnSpcReduction="20000"/>
          </a:bodyPr>
          <a:lstStyle/>
          <a:p>
            <a:pPr algn="just">
              <a:spcAft>
                <a:spcPts val="0"/>
              </a:spcAft>
            </a:pPr>
            <a:r>
              <a:rPr lang="lv-LV" b="1" dirty="0">
                <a:latin typeface="Times New Roman" panose="02020603050405020304" pitchFamily="18" charset="0"/>
                <a:ea typeface="Times New Roman" panose="02020603050405020304" pitchFamily="18" charset="0"/>
              </a:rPr>
              <a:t>Vīzija: </a:t>
            </a:r>
            <a:endParaRPr lang="en-GB" dirty="0">
              <a:latin typeface="Times New Roman" panose="02020603050405020304" pitchFamily="18" charset="0"/>
              <a:ea typeface="Times New Roman" panose="02020603050405020304" pitchFamily="18" charset="0"/>
            </a:endParaRPr>
          </a:p>
          <a:p>
            <a:pPr marL="0" indent="0" algn="just">
              <a:spcAft>
                <a:spcPts val="0"/>
              </a:spcAft>
              <a:buNone/>
            </a:pPr>
            <a:r>
              <a:rPr lang="lv-LV" dirty="0">
                <a:latin typeface="Times New Roman" panose="02020603050405020304" pitchFamily="18" charset="0"/>
                <a:ea typeface="Times New Roman" panose="02020603050405020304" pitchFamily="18" charset="0"/>
              </a:rPr>
              <a:t>Mūsdienīga, sabiedrībai atvērta pirmsskolas izglītības iestāde, kur tiek piedāvāta radoša un individuāla pieeja izglītojamo attīstībai drošā vidē. </a:t>
            </a:r>
            <a:endParaRPr lang="en-GB" dirty="0">
              <a:latin typeface="Times New Roman" panose="02020603050405020304" pitchFamily="18" charset="0"/>
              <a:ea typeface="Times New Roman" panose="02020603050405020304" pitchFamily="18" charset="0"/>
            </a:endParaRPr>
          </a:p>
          <a:p>
            <a:pPr algn="just">
              <a:spcAft>
                <a:spcPts val="0"/>
              </a:spcAft>
            </a:pPr>
            <a:r>
              <a:rPr lang="lv-LV" b="1" dirty="0">
                <a:solidFill>
                  <a:srgbClr val="000000"/>
                </a:solidFill>
                <a:latin typeface="Times New Roman" panose="02020603050405020304" pitchFamily="18" charset="0"/>
                <a:ea typeface="Times New Roman" panose="02020603050405020304" pitchFamily="18" charset="0"/>
              </a:rPr>
              <a:t>Misija: </a:t>
            </a:r>
            <a:endParaRPr lang="lv-LV" dirty="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r>
              <a:rPr lang="lv-LV" dirty="0">
                <a:latin typeface="Times New Roman" panose="02020603050405020304" pitchFamily="18" charset="0"/>
                <a:ea typeface="Times New Roman" panose="02020603050405020304" pitchFamily="18" charset="0"/>
              </a:rPr>
              <a:t>Veicināt izglītojamo vispusīgu un harmonisku attīstību, ievērojot viņu attīstības likumsakarības, vajadzības un intereses, attīstot individuālajā un sabiedriskajā dzīvē nepieciešamās zināšanas, prasmes un attieksmes, tādējādi mērķtiecīgi nodrošinot izglītojamiem iespēju sagatavoties pamatizglītības apguvei.</a:t>
            </a:r>
            <a:endParaRPr lang="en-GB" dirty="0">
              <a:latin typeface="Times New Roman" panose="02020603050405020304" pitchFamily="18" charset="0"/>
              <a:ea typeface="Times New Roman" panose="02020603050405020304" pitchFamily="18" charset="0"/>
            </a:endParaRPr>
          </a:p>
          <a:p>
            <a:pPr algn="just">
              <a:spcAft>
                <a:spcPts val="0"/>
              </a:spcAft>
            </a:pPr>
            <a:r>
              <a:rPr lang="lv-LV" b="1" dirty="0">
                <a:solidFill>
                  <a:srgbClr val="000000"/>
                </a:solidFill>
                <a:latin typeface="Times New Roman" panose="02020603050405020304" pitchFamily="18" charset="0"/>
                <a:ea typeface="Times New Roman" panose="02020603050405020304" pitchFamily="18" charset="0"/>
              </a:rPr>
              <a:t>Mērķis:</a:t>
            </a:r>
            <a:endParaRPr lang="en-GB" dirty="0">
              <a:solidFill>
                <a:srgbClr val="000000"/>
              </a:solidFill>
              <a:latin typeface="Times New Roman" panose="02020603050405020304" pitchFamily="18" charset="0"/>
              <a:ea typeface="Times New Roman" panose="02020603050405020304" pitchFamily="18" charset="0"/>
            </a:endParaRPr>
          </a:p>
          <a:p>
            <a:pPr marL="571500" indent="-342900" algn="just"/>
            <a:r>
              <a:rPr lang="lv-LV" dirty="0">
                <a:solidFill>
                  <a:srgbClr val="000000"/>
                </a:solidFill>
                <a:latin typeface="Times New Roman" panose="02020603050405020304" pitchFamily="18" charset="0"/>
                <a:ea typeface="Times New Roman" panose="02020603050405020304" pitchFamily="18" charset="0"/>
              </a:rPr>
              <a:t>Īstenot iekļaujošo izglītību;</a:t>
            </a:r>
            <a:endParaRPr lang="en-GB" dirty="0">
              <a:solidFill>
                <a:srgbClr val="000000"/>
              </a:solidFill>
              <a:latin typeface="Times New Roman" panose="02020603050405020304" pitchFamily="18" charset="0"/>
              <a:ea typeface="Times New Roman" panose="02020603050405020304" pitchFamily="18" charset="0"/>
            </a:endParaRPr>
          </a:p>
          <a:p>
            <a:pPr marL="457200" algn="just">
              <a:spcAft>
                <a:spcPts val="0"/>
              </a:spcAft>
            </a:pPr>
            <a:r>
              <a:rPr lang="lv-LV" dirty="0">
                <a:solidFill>
                  <a:srgbClr val="000000"/>
                </a:solidFill>
                <a:latin typeface="Times New Roman" panose="02020603050405020304" pitchFamily="18" charset="0"/>
                <a:ea typeface="Times New Roman" panose="02020603050405020304" pitchFamily="18" charset="0"/>
              </a:rPr>
              <a:t>Aktīvi darboties projektā „Kompetenču pieeja mācību saturā” un aprobēt jauno mācību saturu. </a:t>
            </a:r>
            <a:endParaRPr lang="en-GB" dirty="0">
              <a:solidFill>
                <a:srgbClr val="000000"/>
              </a:solidFill>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04552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8043"/>
          </a:xfrm>
        </p:spPr>
        <p:txBody>
          <a:bodyPr>
            <a:normAutofit/>
          </a:bodyPr>
          <a:lstStyle/>
          <a:p>
            <a:r>
              <a:rPr lang="lv-LV" sz="3600" b="1" i="1" dirty="0" smtClean="0">
                <a:effectLst>
                  <a:outerShdw blurRad="38100" dist="38100" dir="2700000" algn="tl">
                    <a:srgbClr val="000000">
                      <a:alpha val="43137"/>
                    </a:srgbClr>
                  </a:outerShdw>
                </a:effectLst>
              </a:rPr>
              <a:t>Pedagoģiskā darba plāns konkrētajam mācību gadam</a:t>
            </a:r>
            <a:endParaRPr lang="en-GB"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963168"/>
            <a:ext cx="10515600" cy="5213795"/>
          </a:xfrm>
        </p:spPr>
        <p:txBody>
          <a:bodyPr/>
          <a:lstStyle/>
          <a:p>
            <a:r>
              <a:rPr lang="lv-LV" dirty="0" smtClean="0"/>
              <a:t>Tā uzdevumus </a:t>
            </a:r>
            <a:r>
              <a:rPr lang="lv-LV" dirty="0" smtClean="0"/>
              <a:t>ņem no  trīs gadu darba plāna.</a:t>
            </a:r>
          </a:p>
          <a:p>
            <a:r>
              <a:rPr lang="lv-LV" dirty="0" smtClean="0"/>
              <a:t>Izveido īstenošanas plānu</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13031949"/>
              </p:ext>
            </p:extLst>
          </p:nvPr>
        </p:nvGraphicFramePr>
        <p:xfrm>
          <a:off x="402335" y="1950720"/>
          <a:ext cx="11155680" cy="4657344"/>
        </p:xfrm>
        <a:graphic>
          <a:graphicData uri="http://schemas.openxmlformats.org/drawingml/2006/table">
            <a:tbl>
              <a:tblPr firstRow="1" bandRow="1">
                <a:tableStyleId>{93296810-A885-4BE3-A3E7-6D5BEEA58F35}</a:tableStyleId>
              </a:tblPr>
              <a:tblGrid>
                <a:gridCol w="3048001"/>
                <a:gridCol w="3706368"/>
                <a:gridCol w="4401311"/>
              </a:tblGrid>
              <a:tr h="725424">
                <a:tc>
                  <a:txBody>
                    <a:bodyPr/>
                    <a:lstStyle/>
                    <a:p>
                      <a:pPr algn="ctr"/>
                      <a:r>
                        <a:rPr lang="lv-LV" dirty="0" smtClean="0">
                          <a:solidFill>
                            <a:schemeClr val="tx1"/>
                          </a:solidFill>
                        </a:rPr>
                        <a:t>Uzdevums</a:t>
                      </a:r>
                      <a:endParaRPr lang="en-GB" dirty="0">
                        <a:solidFill>
                          <a:schemeClr val="tx1"/>
                        </a:solidFill>
                      </a:endParaRPr>
                    </a:p>
                  </a:txBody>
                  <a:tcPr/>
                </a:tc>
                <a:tc>
                  <a:txBody>
                    <a:bodyPr/>
                    <a:lstStyle/>
                    <a:p>
                      <a:pPr algn="ctr"/>
                      <a:r>
                        <a:rPr lang="lv-LV" dirty="0" smtClean="0">
                          <a:solidFill>
                            <a:schemeClr val="tx1"/>
                          </a:solidFill>
                        </a:rPr>
                        <a:t>Vietnieka darbs</a:t>
                      </a:r>
                      <a:endParaRPr lang="en-GB" dirty="0">
                        <a:solidFill>
                          <a:schemeClr val="tx1"/>
                        </a:solidFill>
                      </a:endParaRPr>
                    </a:p>
                  </a:txBody>
                  <a:tcPr/>
                </a:tc>
                <a:tc>
                  <a:txBody>
                    <a:bodyPr/>
                    <a:lstStyle/>
                    <a:p>
                      <a:r>
                        <a:rPr lang="lv-LV" dirty="0" smtClean="0">
                          <a:solidFill>
                            <a:schemeClr val="tx1"/>
                          </a:solidFill>
                        </a:rPr>
                        <a:t>Citi </a:t>
                      </a:r>
                      <a:r>
                        <a:rPr lang="lv-LV" dirty="0" smtClean="0">
                          <a:solidFill>
                            <a:schemeClr val="tx1"/>
                          </a:solidFill>
                        </a:rPr>
                        <a:t>uzdevuma īstenošanā iesaistītie</a:t>
                      </a:r>
                      <a:endParaRPr lang="en-GB" dirty="0">
                        <a:solidFill>
                          <a:schemeClr val="tx1"/>
                        </a:solidFill>
                      </a:endParaRPr>
                    </a:p>
                  </a:txBody>
                  <a:tcPr/>
                </a:tc>
              </a:tr>
              <a:tr h="9936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i="1" kern="1200" dirty="0" smtClean="0">
                          <a:solidFill>
                            <a:schemeClr val="dk1"/>
                          </a:solidFill>
                          <a:effectLst/>
                          <a:latin typeface="+mn-lt"/>
                          <a:ea typeface="+mn-ea"/>
                          <a:cs typeface="+mn-cs"/>
                        </a:rPr>
                        <a:t>Izvērtēt bērnu fiziskās attīstības</a:t>
                      </a:r>
                      <a:r>
                        <a:rPr lang="lv-LV" sz="1800" b="1" i="1" kern="1200" baseline="0" dirty="0" smtClean="0">
                          <a:solidFill>
                            <a:schemeClr val="dk1"/>
                          </a:solidFill>
                          <a:effectLst/>
                          <a:latin typeface="+mn-lt"/>
                          <a:ea typeface="+mn-ea"/>
                          <a:cs typeface="+mn-cs"/>
                        </a:rPr>
                        <a:t> iespējas</a:t>
                      </a:r>
                      <a:r>
                        <a:rPr lang="lv-LV" sz="1800" b="1" i="1" kern="1200" dirty="0" smtClean="0">
                          <a:solidFill>
                            <a:schemeClr val="dk1"/>
                          </a:solidFill>
                          <a:effectLst/>
                          <a:latin typeface="+mn-lt"/>
                          <a:ea typeface="+mn-ea"/>
                          <a:cs typeface="+mn-cs"/>
                        </a:rPr>
                        <a:t> visās</a:t>
                      </a:r>
                      <a:r>
                        <a:rPr lang="lv-LV" sz="1800" b="1" i="1" kern="1200" baseline="0" dirty="0" smtClean="0">
                          <a:solidFill>
                            <a:schemeClr val="dk1"/>
                          </a:solidFill>
                          <a:effectLst/>
                          <a:latin typeface="+mn-lt"/>
                          <a:ea typeface="+mn-ea"/>
                          <a:cs typeface="+mn-cs"/>
                        </a:rPr>
                        <a:t> vecuma grupās</a:t>
                      </a:r>
                      <a:endParaRPr lang="en-GB" sz="1800" b="1" kern="1200" dirty="0" smtClean="0">
                        <a:solidFill>
                          <a:schemeClr val="dk1"/>
                        </a:solidFill>
                        <a:effectLst/>
                        <a:latin typeface="+mn-lt"/>
                        <a:ea typeface="+mn-ea"/>
                        <a:cs typeface="+mn-cs"/>
                      </a:endParaRPr>
                    </a:p>
                    <a:p>
                      <a:endParaRPr lang="en-GB" dirty="0"/>
                    </a:p>
                  </a:txBody>
                  <a:tcPr/>
                </a:tc>
                <a:tc>
                  <a:txBody>
                    <a:bodyPr/>
                    <a:lstStyle/>
                    <a:p>
                      <a:r>
                        <a:rPr lang="lv-LV" sz="1800" b="0" i="1" kern="1200" dirty="0" smtClean="0">
                          <a:solidFill>
                            <a:schemeClr val="dk1"/>
                          </a:solidFill>
                          <a:effectLst/>
                          <a:latin typeface="+mn-lt"/>
                          <a:ea typeface="+mn-ea"/>
                          <a:cs typeface="+mn-cs"/>
                        </a:rPr>
                        <a:t>*Izvērtēt bērnu attīstības kartēs fiksēto informāciju</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*Izvērtēt bērnu fiziskās attīstības nodrošinājumu pedagoģiskajā procesā( sporta nod., rīta aplī, pastaigu laikā)</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*Sadarbība ar ģimeni (piemērots apģērbs, kustību</a:t>
                      </a:r>
                      <a:r>
                        <a:rPr lang="lv-LV" sz="1800" b="0" i="1" kern="1200" baseline="0" dirty="0" smtClean="0">
                          <a:solidFill>
                            <a:schemeClr val="dk1"/>
                          </a:solidFill>
                          <a:effectLst/>
                          <a:latin typeface="+mn-lt"/>
                          <a:ea typeface="+mn-ea"/>
                          <a:cs typeface="+mn-cs"/>
                        </a:rPr>
                        <a:t> aktivitātes ģimenē</a:t>
                      </a:r>
                      <a:r>
                        <a:rPr lang="lv-LV" sz="1800" b="0" i="1" kern="1200" dirty="0" smtClean="0">
                          <a:solidFill>
                            <a:schemeClr val="dk1"/>
                          </a:solidFill>
                          <a:effectLst/>
                          <a:latin typeface="+mn-lt"/>
                          <a:ea typeface="+mn-ea"/>
                          <a:cs typeface="+mn-cs"/>
                        </a:rPr>
                        <a:t>)</a:t>
                      </a:r>
                      <a:endParaRPr lang="en-GB" b="0" dirty="0"/>
                    </a:p>
                  </a:txBody>
                  <a:tcPr/>
                </a:tc>
                <a:tc>
                  <a:txBody>
                    <a:bodyPr/>
                    <a:lstStyle/>
                    <a:p>
                      <a:r>
                        <a:rPr lang="lv-LV" b="1" dirty="0" smtClean="0"/>
                        <a:t>MMG </a:t>
                      </a:r>
                      <a:r>
                        <a:rPr lang="lv-LV" sz="1800" b="0" i="1" kern="1200" dirty="0" smtClean="0">
                          <a:solidFill>
                            <a:schemeClr val="dk1"/>
                          </a:solidFill>
                          <a:effectLst/>
                          <a:latin typeface="+mn-lt"/>
                          <a:ea typeface="+mn-ea"/>
                          <a:cs typeface="+mn-cs"/>
                        </a:rPr>
                        <a:t>Veidot vingrinājumu   apkopojumu  dažādu kustību kvalitātes attīstīšanai dienas gaitā – Ideju grāmata</a:t>
                      </a:r>
                    </a:p>
                    <a:p>
                      <a:r>
                        <a:rPr lang="lv-LV" sz="1800" b="1" i="1" u="sng" kern="1200" dirty="0" smtClean="0">
                          <a:solidFill>
                            <a:schemeClr val="dk1"/>
                          </a:solidFill>
                          <a:effectLst/>
                          <a:latin typeface="+mn-lt"/>
                          <a:ea typeface="+mn-ea"/>
                          <a:cs typeface="+mn-cs"/>
                        </a:rPr>
                        <a:t>Gr. skolotājas</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 Nodrošina pietiekamu kustību aktivitāti laukumā</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*Līdzsvara</a:t>
                      </a:r>
                      <a:r>
                        <a:rPr lang="lv-LV" sz="1800" b="0" i="1" kern="1200" baseline="0" dirty="0" smtClean="0">
                          <a:solidFill>
                            <a:schemeClr val="dk1"/>
                          </a:solidFill>
                          <a:effectLst/>
                          <a:latin typeface="+mn-lt"/>
                          <a:ea typeface="+mn-ea"/>
                          <a:cs typeface="+mn-cs"/>
                        </a:rPr>
                        <a:t> un </a:t>
                      </a:r>
                      <a:r>
                        <a:rPr lang="lv-LV" sz="1800" b="0" i="1" kern="1200" baseline="0" dirty="0" err="1" smtClean="0">
                          <a:solidFill>
                            <a:schemeClr val="dk1"/>
                          </a:solidFill>
                          <a:effectLst/>
                          <a:latin typeface="+mn-lt"/>
                          <a:ea typeface="+mn-ea"/>
                          <a:cs typeface="+mn-cs"/>
                        </a:rPr>
                        <a:t>pamatkustību</a:t>
                      </a:r>
                      <a:r>
                        <a:rPr lang="lv-LV" sz="1800" b="0" i="1" kern="1200" dirty="0" smtClean="0">
                          <a:solidFill>
                            <a:schemeClr val="dk1"/>
                          </a:solidFill>
                          <a:effectLst/>
                          <a:latin typeface="+mn-lt"/>
                          <a:ea typeface="+mn-ea"/>
                          <a:cs typeface="+mn-cs"/>
                        </a:rPr>
                        <a:t> dienas gaitā</a:t>
                      </a:r>
                      <a:endParaRPr lang="en-GB" sz="1800" b="1" kern="1200" dirty="0" smtClean="0">
                        <a:solidFill>
                          <a:schemeClr val="dk1"/>
                        </a:solidFill>
                        <a:effectLst/>
                        <a:latin typeface="+mn-lt"/>
                        <a:ea typeface="+mn-ea"/>
                        <a:cs typeface="+mn-cs"/>
                      </a:endParaRPr>
                    </a:p>
                    <a:p>
                      <a:r>
                        <a:rPr lang="lv-LV" sz="1800" b="1" i="1" u="sng" kern="1200" dirty="0" smtClean="0">
                          <a:solidFill>
                            <a:schemeClr val="dk1"/>
                          </a:solidFill>
                          <a:effectLst/>
                          <a:latin typeface="+mn-lt"/>
                          <a:ea typeface="+mn-ea"/>
                          <a:cs typeface="+mn-cs"/>
                        </a:rPr>
                        <a:t>Sporta skolotāja</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*Koriģējošās vingrošanas elementi un nodarbības</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*Līdzsvars</a:t>
                      </a:r>
                      <a:endParaRPr lang="en-GB" sz="1800" b="1" kern="1200" dirty="0" smtClean="0">
                        <a:solidFill>
                          <a:schemeClr val="dk1"/>
                        </a:solidFill>
                        <a:effectLst/>
                        <a:latin typeface="+mn-lt"/>
                        <a:ea typeface="+mn-ea"/>
                        <a:cs typeface="+mn-cs"/>
                      </a:endParaRPr>
                    </a:p>
                    <a:p>
                      <a:r>
                        <a:rPr lang="lv-LV" sz="1800" b="0" i="1" kern="1200" dirty="0" smtClean="0">
                          <a:solidFill>
                            <a:schemeClr val="dk1"/>
                          </a:solidFill>
                          <a:effectLst/>
                          <a:latin typeface="+mn-lt"/>
                          <a:ea typeface="+mn-ea"/>
                          <a:cs typeface="+mn-cs"/>
                        </a:rPr>
                        <a:t>*Orientācija telpā</a:t>
                      </a:r>
                      <a:endParaRPr lang="en-GB" sz="1800" b="1" kern="1200" dirty="0" smtClean="0">
                        <a:solidFill>
                          <a:schemeClr val="dk1"/>
                        </a:solidFill>
                        <a:effectLst/>
                        <a:latin typeface="+mn-lt"/>
                        <a:ea typeface="+mn-ea"/>
                        <a:cs typeface="+mn-cs"/>
                      </a:endParaRPr>
                    </a:p>
                    <a:p>
                      <a:r>
                        <a:rPr lang="lv-LV" sz="1800" b="1" i="1" u="sng" kern="1200" dirty="0" smtClean="0">
                          <a:solidFill>
                            <a:schemeClr val="dk1"/>
                          </a:solidFill>
                          <a:effectLst/>
                          <a:latin typeface="+mn-lt"/>
                          <a:ea typeface="+mn-ea"/>
                          <a:cs typeface="+mn-cs"/>
                        </a:rPr>
                        <a:t>Medmāsa</a:t>
                      </a:r>
                      <a:endParaRPr lang="en-GB" sz="1800" b="1" kern="1200" dirty="0" smtClean="0">
                        <a:solidFill>
                          <a:schemeClr val="dk1"/>
                        </a:solidFill>
                        <a:effectLst/>
                        <a:latin typeface="+mn-lt"/>
                        <a:ea typeface="+mn-ea"/>
                        <a:cs typeface="+mn-cs"/>
                      </a:endParaRPr>
                    </a:p>
                    <a:p>
                      <a:r>
                        <a:rPr lang="lv-LV" sz="1800" b="1" i="1" kern="1200" dirty="0" smtClean="0">
                          <a:solidFill>
                            <a:schemeClr val="dk1"/>
                          </a:solidFill>
                          <a:effectLst/>
                          <a:latin typeface="+mn-lt"/>
                          <a:ea typeface="+mn-ea"/>
                          <a:cs typeface="+mn-cs"/>
                        </a:rPr>
                        <a:t>*</a:t>
                      </a:r>
                      <a:r>
                        <a:rPr lang="lv-LV" sz="1800" b="0" i="1" kern="1200" dirty="0" smtClean="0">
                          <a:solidFill>
                            <a:schemeClr val="dk1"/>
                          </a:solidFill>
                          <a:effectLst/>
                          <a:latin typeface="+mn-lt"/>
                          <a:ea typeface="+mn-ea"/>
                          <a:cs typeface="+mn-cs"/>
                        </a:rPr>
                        <a:t>Sporta nodarbību un pastaigu izvērtēšana</a:t>
                      </a:r>
                      <a:endParaRPr lang="en-GB" b="0" dirty="0"/>
                    </a:p>
                  </a:txBody>
                  <a:tcPr/>
                </a:tc>
              </a:tr>
            </a:tbl>
          </a:graphicData>
        </a:graphic>
      </p:graphicFrame>
    </p:spTree>
    <p:extLst>
      <p:ext uri="{BB962C8B-B14F-4D97-AF65-F5344CB8AC3E}">
        <p14:creationId xmlns:p14="http://schemas.microsoft.com/office/powerpoint/2010/main" val="9008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2904027"/>
              </p:ext>
            </p:extLst>
          </p:nvPr>
        </p:nvGraphicFramePr>
        <p:xfrm>
          <a:off x="365760" y="829056"/>
          <a:ext cx="10988040" cy="5568569"/>
        </p:xfrm>
        <a:graphic>
          <a:graphicData uri="http://schemas.openxmlformats.org/drawingml/2006/table">
            <a:tbl>
              <a:tblPr firstRow="1" bandRow="1">
                <a:tableStyleId>{93296810-A885-4BE3-A3E7-6D5BEEA58F35}</a:tableStyleId>
              </a:tblPr>
              <a:tblGrid>
                <a:gridCol w="3102076"/>
                <a:gridCol w="3175066"/>
                <a:gridCol w="4710898"/>
              </a:tblGrid>
              <a:tr h="779600">
                <a:tc>
                  <a:txBody>
                    <a:bodyPr/>
                    <a:lstStyle/>
                    <a:p>
                      <a:pPr algn="ctr"/>
                      <a:r>
                        <a:rPr lang="lv-LV" dirty="0" smtClean="0">
                          <a:solidFill>
                            <a:schemeClr val="tx1"/>
                          </a:solidFill>
                        </a:rPr>
                        <a:t>Uzdevums</a:t>
                      </a:r>
                      <a:endParaRPr lang="en-GB" dirty="0">
                        <a:solidFill>
                          <a:schemeClr val="tx1"/>
                        </a:solidFill>
                      </a:endParaRPr>
                    </a:p>
                  </a:txBody>
                  <a:tcPr/>
                </a:tc>
                <a:tc>
                  <a:txBody>
                    <a:bodyPr/>
                    <a:lstStyle/>
                    <a:p>
                      <a:pPr algn="ctr"/>
                      <a:r>
                        <a:rPr lang="lv-LV" dirty="0" smtClean="0">
                          <a:solidFill>
                            <a:schemeClr val="tx1"/>
                          </a:solidFill>
                        </a:rPr>
                        <a:t>Vietnieks</a:t>
                      </a:r>
                      <a:endParaRPr lang="en-GB"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solidFill>
                            <a:schemeClr val="tx1"/>
                          </a:solidFill>
                        </a:rPr>
                        <a:t>Citi </a:t>
                      </a:r>
                      <a:r>
                        <a:rPr lang="lv-LV" dirty="0" smtClean="0">
                          <a:solidFill>
                            <a:schemeClr val="tx1"/>
                          </a:solidFill>
                        </a:rPr>
                        <a:t>uzdevuma īstenošanā iesaistītie</a:t>
                      </a:r>
                      <a:endParaRPr lang="en-GB" dirty="0"/>
                    </a:p>
                  </a:txBody>
                  <a:tcPr/>
                </a:tc>
              </a:tr>
              <a:tr h="4788969">
                <a:tc>
                  <a:txBody>
                    <a:bodyPr/>
                    <a:lstStyle/>
                    <a:p>
                      <a:r>
                        <a:rPr lang="lv-LV" b="1" dirty="0" smtClean="0"/>
                        <a:t>Lietu</a:t>
                      </a:r>
                      <a:r>
                        <a:rPr lang="lv-LV" b="1" baseline="0" dirty="0" smtClean="0"/>
                        <a:t> vides </a:t>
                      </a:r>
                      <a:r>
                        <a:rPr lang="lv-LV" b="1" baseline="0" dirty="0" err="1" smtClean="0"/>
                        <a:t>izvērtējums</a:t>
                      </a:r>
                      <a:r>
                        <a:rPr lang="lv-LV" b="1" baseline="0" dirty="0" smtClean="0"/>
                        <a:t> </a:t>
                      </a:r>
                      <a:r>
                        <a:rPr lang="lv-LV" b="1" baseline="0" dirty="0" err="1" smtClean="0"/>
                        <a:t>pašnodarbības</a:t>
                      </a:r>
                      <a:r>
                        <a:rPr lang="lv-LV" b="1" baseline="0" dirty="0" smtClean="0"/>
                        <a:t> vajadzībām, tā atbilstība bērnu attīstības un mācīšanās vajadzībām</a:t>
                      </a:r>
                      <a:endParaRPr lang="en-GB" b="1" dirty="0"/>
                    </a:p>
                  </a:txBody>
                  <a:tcPr/>
                </a:tc>
                <a:tc>
                  <a:txBody>
                    <a:bodyPr/>
                    <a:lstStyle/>
                    <a:p>
                      <a:r>
                        <a:rPr lang="lv-LV" dirty="0" smtClean="0"/>
                        <a:t>*Lietu vides </a:t>
                      </a:r>
                      <a:r>
                        <a:rPr lang="lv-LV" dirty="0" err="1" smtClean="0"/>
                        <a:t>izvērtējums</a:t>
                      </a:r>
                      <a:r>
                        <a:rPr lang="lv-LV" baseline="0" dirty="0" smtClean="0"/>
                        <a:t> saistībā ar tematiem un bērnu attīstības vajadzībām iestādē – didaktiskais mat. ar kļūdu indikatoru</a:t>
                      </a:r>
                    </a:p>
                    <a:p>
                      <a:r>
                        <a:rPr lang="lv-LV" sz="1800" b="0" kern="1200" dirty="0" smtClean="0">
                          <a:solidFill>
                            <a:schemeClr val="dk1"/>
                          </a:solidFill>
                          <a:effectLst/>
                          <a:latin typeface="+mn-lt"/>
                          <a:ea typeface="+mn-ea"/>
                          <a:cs typeface="+mn-cs"/>
                        </a:rPr>
                        <a:t>*Uzraudzīt attīstības datu un reālās grupas materiālās bāzes atbilstību</a:t>
                      </a:r>
                      <a:endParaRPr lang="en-GB" sz="1800" b="0" kern="1200" dirty="0" smtClean="0">
                        <a:solidFill>
                          <a:schemeClr val="dk1"/>
                        </a:solidFill>
                        <a:effectLst/>
                        <a:latin typeface="+mn-lt"/>
                        <a:ea typeface="+mn-ea"/>
                        <a:cs typeface="+mn-cs"/>
                      </a:endParaRPr>
                    </a:p>
                    <a:p>
                      <a:r>
                        <a:rPr lang="lv-LV" sz="1800" b="1" kern="1200" dirty="0" smtClean="0">
                          <a:solidFill>
                            <a:schemeClr val="dk1"/>
                          </a:solidFill>
                          <a:effectLst/>
                          <a:latin typeface="+mn-lt"/>
                          <a:ea typeface="+mn-ea"/>
                          <a:cs typeface="+mn-cs"/>
                        </a:rPr>
                        <a:t>*</a:t>
                      </a:r>
                      <a:r>
                        <a:rPr lang="lv-LV" sz="1800" b="0" kern="1200" dirty="0" smtClean="0">
                          <a:solidFill>
                            <a:schemeClr val="dk1"/>
                          </a:solidFill>
                          <a:effectLst/>
                          <a:latin typeface="+mn-lt"/>
                          <a:ea typeface="+mn-ea"/>
                          <a:cs typeface="+mn-cs"/>
                        </a:rPr>
                        <a:t>Nodrošināt speciālistu konsultācijas</a:t>
                      </a:r>
                      <a:endParaRPr lang="en-GB" b="0" dirty="0"/>
                    </a:p>
                  </a:txBody>
                  <a:tcPr/>
                </a:tc>
                <a:tc>
                  <a:txBody>
                    <a:bodyPr/>
                    <a:lstStyle/>
                    <a:p>
                      <a:r>
                        <a:rPr lang="lv-LV" b="1" dirty="0" smtClean="0"/>
                        <a:t>Grupu skolotāji</a:t>
                      </a:r>
                    </a:p>
                    <a:p>
                      <a:r>
                        <a:rPr lang="lv-LV" dirty="0" smtClean="0"/>
                        <a:t>Grupas lietu vides </a:t>
                      </a:r>
                      <a:r>
                        <a:rPr lang="lv-LV" dirty="0" err="1" smtClean="0"/>
                        <a:t>izvērtējums</a:t>
                      </a:r>
                      <a:endParaRPr lang="lv-LV" dirty="0" smtClean="0"/>
                    </a:p>
                    <a:p>
                      <a:r>
                        <a:rPr lang="lv-LV" b="1" dirty="0" smtClean="0"/>
                        <a:t>Psihologs</a:t>
                      </a:r>
                      <a:r>
                        <a:rPr lang="lv-LV" sz="1800" b="0" kern="1200" dirty="0" smtClean="0">
                          <a:solidFill>
                            <a:schemeClr val="dk1"/>
                          </a:solidFill>
                          <a:effectLst/>
                          <a:latin typeface="+mn-lt"/>
                          <a:ea typeface="+mn-ea"/>
                          <a:cs typeface="+mn-cs"/>
                        </a:rPr>
                        <a:t>*Palīdz  izzināt </a:t>
                      </a:r>
                      <a:r>
                        <a:rPr lang="lv-LV" sz="1800" b="0" kern="1200" dirty="0" err="1" smtClean="0">
                          <a:solidFill>
                            <a:schemeClr val="dk1"/>
                          </a:solidFill>
                          <a:effectLst/>
                          <a:latin typeface="+mn-lt"/>
                          <a:ea typeface="+mn-ea"/>
                          <a:cs typeface="+mn-cs"/>
                        </a:rPr>
                        <a:t>psih.procesu</a:t>
                      </a:r>
                      <a:r>
                        <a:rPr lang="lv-LV" sz="1800" b="0" kern="1200" dirty="0" smtClean="0">
                          <a:solidFill>
                            <a:schemeClr val="dk1"/>
                          </a:solidFill>
                          <a:effectLst/>
                          <a:latin typeface="+mn-lt"/>
                          <a:ea typeface="+mn-ea"/>
                          <a:cs typeface="+mn-cs"/>
                        </a:rPr>
                        <a:t> attīstības iespējas</a:t>
                      </a:r>
                      <a:endParaRPr lang="en-GB" sz="1800" b="0" kern="1200" dirty="0" smtClean="0">
                        <a:solidFill>
                          <a:schemeClr val="dk1"/>
                        </a:solidFill>
                        <a:effectLst/>
                        <a:latin typeface="+mn-lt"/>
                        <a:ea typeface="+mn-ea"/>
                        <a:cs typeface="+mn-cs"/>
                      </a:endParaRPr>
                    </a:p>
                    <a:p>
                      <a:r>
                        <a:rPr lang="lv-LV" sz="1800" b="1" kern="1200" dirty="0" smtClean="0">
                          <a:solidFill>
                            <a:schemeClr val="dk1"/>
                          </a:solidFill>
                          <a:effectLst/>
                          <a:latin typeface="+mn-lt"/>
                          <a:ea typeface="+mn-ea"/>
                          <a:cs typeface="+mn-cs"/>
                        </a:rPr>
                        <a:t>*</a:t>
                      </a:r>
                      <a:r>
                        <a:rPr lang="lv-LV" sz="1800" b="0" kern="1200" dirty="0" smtClean="0">
                          <a:solidFill>
                            <a:schemeClr val="dk1"/>
                          </a:solidFill>
                          <a:effectLst/>
                          <a:latin typeface="+mn-lt"/>
                          <a:ea typeface="+mn-ea"/>
                          <a:cs typeface="+mn-cs"/>
                        </a:rPr>
                        <a:t>Palīdz analizēt esošās lietu</a:t>
                      </a:r>
                      <a:r>
                        <a:rPr lang="lv-LV" sz="1800" b="0" kern="1200" baseline="0" dirty="0" smtClean="0">
                          <a:solidFill>
                            <a:schemeClr val="dk1"/>
                          </a:solidFill>
                          <a:effectLst/>
                          <a:latin typeface="+mn-lt"/>
                          <a:ea typeface="+mn-ea"/>
                          <a:cs typeface="+mn-cs"/>
                        </a:rPr>
                        <a:t> vides</a:t>
                      </a:r>
                      <a:r>
                        <a:rPr lang="lv-LV" sz="1800" b="0" kern="1200" dirty="0" smtClean="0">
                          <a:solidFill>
                            <a:schemeClr val="dk1"/>
                          </a:solidFill>
                          <a:effectLst/>
                          <a:latin typeface="+mn-lt"/>
                          <a:ea typeface="+mn-ea"/>
                          <a:cs typeface="+mn-cs"/>
                        </a:rPr>
                        <a:t> efektivitāti</a:t>
                      </a:r>
                      <a:endParaRPr lang="en-GB" sz="1800" b="0" kern="1200" dirty="0" smtClean="0">
                        <a:solidFill>
                          <a:schemeClr val="dk1"/>
                        </a:solidFill>
                        <a:effectLst/>
                        <a:latin typeface="+mn-lt"/>
                        <a:ea typeface="+mn-ea"/>
                        <a:cs typeface="+mn-cs"/>
                      </a:endParaRPr>
                    </a:p>
                    <a:p>
                      <a:r>
                        <a:rPr lang="lv-LV" sz="1800" b="1" kern="1200" dirty="0" smtClean="0">
                          <a:solidFill>
                            <a:schemeClr val="dk1"/>
                          </a:solidFill>
                          <a:effectLst/>
                          <a:latin typeface="+mn-lt"/>
                          <a:ea typeface="+mn-ea"/>
                          <a:cs typeface="+mn-cs"/>
                        </a:rPr>
                        <a:t>Speciālais</a:t>
                      </a:r>
                      <a:r>
                        <a:rPr lang="lv-LV" sz="1800" b="1" kern="1200" baseline="0" dirty="0" smtClean="0">
                          <a:solidFill>
                            <a:schemeClr val="dk1"/>
                          </a:solidFill>
                          <a:effectLst/>
                          <a:latin typeface="+mn-lt"/>
                          <a:ea typeface="+mn-ea"/>
                          <a:cs typeface="+mn-cs"/>
                        </a:rPr>
                        <a:t> skolotājs.</a:t>
                      </a:r>
                      <a:endParaRPr lang="en-GB" sz="1800" kern="1200" dirty="0" smtClean="0">
                        <a:solidFill>
                          <a:schemeClr val="dk1"/>
                        </a:solidFill>
                        <a:effectLst/>
                        <a:latin typeface="+mn-lt"/>
                        <a:ea typeface="+mn-ea"/>
                        <a:cs typeface="+mn-cs"/>
                      </a:endParaRPr>
                    </a:p>
                    <a:p>
                      <a:r>
                        <a:rPr lang="lv-LV" sz="1800" b="1" kern="1200" dirty="0" smtClean="0">
                          <a:solidFill>
                            <a:schemeClr val="dk1"/>
                          </a:solidFill>
                          <a:effectLst/>
                          <a:latin typeface="+mn-lt"/>
                          <a:ea typeface="+mn-ea"/>
                          <a:cs typeface="+mn-cs"/>
                        </a:rPr>
                        <a:t>*</a:t>
                      </a:r>
                      <a:r>
                        <a:rPr lang="lv-LV" sz="1800" b="0" kern="1200" dirty="0" smtClean="0">
                          <a:solidFill>
                            <a:schemeClr val="dk1"/>
                          </a:solidFill>
                          <a:effectLst/>
                          <a:latin typeface="+mn-lt"/>
                          <a:ea typeface="+mn-ea"/>
                          <a:cs typeface="+mn-cs"/>
                        </a:rPr>
                        <a:t>Palīdz izzināt redzes un </a:t>
                      </a:r>
                      <a:r>
                        <a:rPr lang="lv-LV" sz="1800" b="0" kern="1200" dirty="0" err="1" smtClean="0">
                          <a:solidFill>
                            <a:schemeClr val="dk1"/>
                          </a:solidFill>
                          <a:effectLst/>
                          <a:latin typeface="+mn-lt"/>
                          <a:ea typeface="+mn-ea"/>
                          <a:cs typeface="+mn-cs"/>
                        </a:rPr>
                        <a:t>blakusdiagnožu</a:t>
                      </a:r>
                      <a:r>
                        <a:rPr lang="lv-LV" sz="1800" b="0" kern="1200" dirty="0" smtClean="0">
                          <a:solidFill>
                            <a:schemeClr val="dk1"/>
                          </a:solidFill>
                          <a:effectLst/>
                          <a:latin typeface="+mn-lt"/>
                          <a:ea typeface="+mn-ea"/>
                          <a:cs typeface="+mn-cs"/>
                        </a:rPr>
                        <a:t> nosacītās</a:t>
                      </a:r>
                      <a:r>
                        <a:rPr lang="lv-LV" sz="1800" b="0" kern="1200" baseline="0" dirty="0" smtClean="0">
                          <a:solidFill>
                            <a:schemeClr val="dk1"/>
                          </a:solidFill>
                          <a:effectLst/>
                          <a:latin typeface="+mn-lt"/>
                          <a:ea typeface="+mn-ea"/>
                          <a:cs typeface="+mn-cs"/>
                        </a:rPr>
                        <a:t> </a:t>
                      </a:r>
                      <a:r>
                        <a:rPr lang="lv-LV" sz="1800" b="0" kern="1200" dirty="0" err="1" smtClean="0">
                          <a:solidFill>
                            <a:schemeClr val="dk1"/>
                          </a:solidFill>
                          <a:effectLst/>
                          <a:latin typeface="+mn-lt"/>
                          <a:ea typeface="+mn-ea"/>
                          <a:cs typeface="+mn-cs"/>
                        </a:rPr>
                        <a:t>mat.bāzes</a:t>
                      </a:r>
                      <a:r>
                        <a:rPr lang="lv-LV" sz="1800" b="0" kern="1200" dirty="0" smtClean="0">
                          <a:solidFill>
                            <a:schemeClr val="dk1"/>
                          </a:solidFill>
                          <a:effectLst/>
                          <a:latin typeface="+mn-lt"/>
                          <a:ea typeface="+mn-ea"/>
                          <a:cs typeface="+mn-cs"/>
                        </a:rPr>
                        <a:t> apjomu</a:t>
                      </a:r>
                      <a:endParaRPr lang="en-GB" sz="1800" b="0" kern="1200" dirty="0" smtClean="0">
                        <a:solidFill>
                          <a:schemeClr val="dk1"/>
                        </a:solidFill>
                        <a:effectLst/>
                        <a:latin typeface="+mn-lt"/>
                        <a:ea typeface="+mn-ea"/>
                        <a:cs typeface="+mn-cs"/>
                      </a:endParaRPr>
                    </a:p>
                    <a:p>
                      <a:r>
                        <a:rPr lang="lv-LV" sz="1800" b="1" kern="1200" dirty="0" smtClean="0">
                          <a:solidFill>
                            <a:schemeClr val="dk1"/>
                          </a:solidFill>
                          <a:effectLst/>
                          <a:latin typeface="+mn-lt"/>
                          <a:ea typeface="+mn-ea"/>
                          <a:cs typeface="+mn-cs"/>
                        </a:rPr>
                        <a:t>*</a:t>
                      </a:r>
                      <a:r>
                        <a:rPr lang="lv-LV" sz="1800" b="1" kern="1200" dirty="0" err="1" smtClean="0">
                          <a:solidFill>
                            <a:schemeClr val="dk1"/>
                          </a:solidFill>
                          <a:effectLst/>
                          <a:latin typeface="+mn-lt"/>
                          <a:ea typeface="+mn-ea"/>
                          <a:cs typeface="+mn-cs"/>
                        </a:rPr>
                        <a:t>Lektori,speciālisti</a:t>
                      </a:r>
                      <a:r>
                        <a:rPr lang="lv-LV" sz="1800" b="1" kern="1200" dirty="0" smtClean="0">
                          <a:solidFill>
                            <a:schemeClr val="dk1"/>
                          </a:solidFill>
                          <a:effectLst/>
                          <a:latin typeface="+mn-lt"/>
                          <a:ea typeface="+mn-ea"/>
                          <a:cs typeface="+mn-cs"/>
                        </a:rPr>
                        <a:t>...</a:t>
                      </a:r>
                      <a:endParaRPr lang="lv-LV" dirty="0" smtClean="0"/>
                    </a:p>
                    <a:p>
                      <a:endParaRPr lang="en-GB" dirty="0"/>
                    </a:p>
                  </a:txBody>
                  <a:tcPr/>
                </a:tc>
              </a:tr>
            </a:tbl>
          </a:graphicData>
        </a:graphic>
      </p:graphicFrame>
    </p:spTree>
    <p:extLst>
      <p:ext uri="{BB962C8B-B14F-4D97-AF65-F5344CB8AC3E}">
        <p14:creationId xmlns:p14="http://schemas.microsoft.com/office/powerpoint/2010/main" val="705657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936" y="365125"/>
            <a:ext cx="10341864" cy="573659"/>
          </a:xfrm>
        </p:spPr>
        <p:txBody>
          <a:bodyPr>
            <a:noAutofit/>
          </a:bodyPr>
          <a:lstStyle/>
          <a:p>
            <a:r>
              <a:rPr lang="lv-LV" sz="3600" b="1" i="1" dirty="0" smtClean="0"/>
              <a:t>Pedagoģiskās sēdes MK 779.</a:t>
            </a:r>
            <a:endParaRPr lang="en-GB" sz="3600" b="1" i="1" dirty="0"/>
          </a:p>
        </p:txBody>
      </p:sp>
      <p:sp>
        <p:nvSpPr>
          <p:cNvPr id="4" name="Rectangle 1"/>
          <p:cNvSpPr>
            <a:spLocks noGrp="1" noChangeArrowheads="1"/>
          </p:cNvSpPr>
          <p:nvPr>
            <p:ph idx="1"/>
          </p:nvPr>
        </p:nvSpPr>
        <p:spPr bwMode="auto">
          <a:xfrm>
            <a:off x="585216" y="1556912"/>
            <a:ext cx="1052169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lv-LV" sz="3200" b="0" i="1" u="none" strike="noStrike" cap="none" normalizeH="0" baseline="0" dirty="0" smtClean="0">
                <a:ln>
                  <a:noFill/>
                </a:ln>
                <a:solidFill>
                  <a:schemeClr val="tx1"/>
                </a:solidFill>
                <a:effectLst/>
                <a:latin typeface="+mj-lt"/>
                <a:ea typeface="Times New Roman" panose="02020603050405020304" pitchFamily="18" charset="0"/>
              </a:rPr>
              <a:t>2019./2020.mācību gada darba plāna apstiprināšana</a:t>
            </a:r>
            <a:endParaRPr kumimoji="0" lang="en-GB" sz="32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lang="lv-LV" sz="3200" i="1" dirty="0" smtClean="0">
                <a:latin typeface="+mj-lt"/>
                <a:ea typeface="Times New Roman" panose="02020603050405020304" pitchFamily="18" charset="0"/>
              </a:rPr>
              <a:t>Izglītojamo</a:t>
            </a:r>
            <a:r>
              <a:rPr kumimoji="0" lang="lv-LV" sz="3200" b="0" i="1" u="none" strike="noStrike" cap="none" normalizeH="0" baseline="0" dirty="0" smtClean="0">
                <a:ln>
                  <a:noFill/>
                </a:ln>
                <a:solidFill>
                  <a:schemeClr val="tx1"/>
                </a:solidFill>
                <a:effectLst/>
                <a:latin typeface="+mj-lt"/>
                <a:ea typeface="Times New Roman" panose="02020603050405020304" pitchFamily="18" charset="0"/>
              </a:rPr>
              <a:t> attīstības un sekmju izvērtēšana mācoties 1.klasē</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lang="lv-LV" sz="3200" i="1" dirty="0" smtClean="0">
                <a:latin typeface="+mj-lt"/>
              </a:rPr>
              <a:t>Fiziskās attīstības iespējas visās vecuma grupās</a:t>
            </a:r>
            <a:endParaRPr kumimoji="0" lang="en-GB" sz="32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lv-LV" sz="3200" b="0" i="1" u="none" strike="noStrike" cap="none" normalizeH="0" baseline="0" dirty="0" smtClean="0">
                <a:ln>
                  <a:noFill/>
                </a:ln>
                <a:solidFill>
                  <a:schemeClr val="tx1"/>
                </a:solidFill>
                <a:effectLst/>
                <a:latin typeface="+mj-lt"/>
                <a:ea typeface="Times New Roman" panose="02020603050405020304" pitchFamily="18" charset="0"/>
              </a:rPr>
              <a:t>Mācību gada noslēguma pedagoģiskā sēde – gada darba </a:t>
            </a:r>
            <a:r>
              <a:rPr kumimoji="0" lang="lv-LV" sz="3200" b="0" i="1" u="none" strike="noStrike" cap="none" normalizeH="0" baseline="0" dirty="0" err="1" smtClean="0">
                <a:ln>
                  <a:noFill/>
                </a:ln>
                <a:solidFill>
                  <a:schemeClr val="tx1"/>
                </a:solidFill>
                <a:effectLst/>
                <a:latin typeface="+mj-lt"/>
                <a:ea typeface="Times New Roman" panose="02020603050405020304" pitchFamily="18" charset="0"/>
              </a:rPr>
              <a:t>izvērtējums</a:t>
            </a:r>
            <a:r>
              <a:rPr kumimoji="0" lang="lv-LV" sz="3200" b="0" i="1" u="none" strike="noStrike" cap="none" normalizeH="0" baseline="0" dirty="0" smtClean="0">
                <a:ln>
                  <a:noFill/>
                </a:ln>
                <a:solidFill>
                  <a:schemeClr val="tx1"/>
                </a:solidFill>
                <a:effectLst/>
                <a:latin typeface="+mj-lt"/>
                <a:ea typeface="Times New Roman" panose="02020603050405020304" pitchFamily="18" charset="0"/>
              </a:rPr>
              <a:t>.</a:t>
            </a:r>
            <a:endParaRPr kumimoji="0" lang="lv-LV" sz="32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29290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632" y="97537"/>
            <a:ext cx="10521696" cy="743712"/>
          </a:xfrm>
        </p:spPr>
        <p:txBody>
          <a:bodyPr>
            <a:normAutofit fontScale="90000"/>
          </a:bodyPr>
          <a:lstStyle/>
          <a:p>
            <a:r>
              <a:rPr lang="lv-LV" sz="3200" b="1" i="1" dirty="0" smtClean="0">
                <a:effectLst>
                  <a:outerShdw blurRad="38100" dist="38100" dir="2700000" algn="tl">
                    <a:srgbClr val="000000">
                      <a:alpha val="43137"/>
                    </a:srgbClr>
                  </a:outerShdw>
                </a:effectLst>
              </a:rPr>
              <a:t>Pasākumu plāns </a:t>
            </a:r>
            <a:r>
              <a:rPr lang="lv-LV" sz="3200" b="1" i="1" dirty="0" err="1" smtClean="0">
                <a:effectLst>
                  <a:outerShdw blurRad="38100" dist="38100" dir="2700000" algn="tl">
                    <a:srgbClr val="000000">
                      <a:alpha val="43137"/>
                    </a:srgbClr>
                  </a:outerShdw>
                </a:effectLst>
              </a:rPr>
              <a:t>m.g</a:t>
            </a:r>
            <a:r>
              <a:rPr lang="lv-LV" sz="3200" b="1" i="1" dirty="0" smtClean="0">
                <a:effectLst>
                  <a:outerShdw blurRad="38100" dist="38100" dir="2700000" algn="tl">
                    <a:srgbClr val="000000">
                      <a:alpha val="43137"/>
                    </a:srgbClr>
                  </a:outerShdw>
                </a:effectLst>
              </a:rPr>
              <a:t>. </a:t>
            </a:r>
            <a:r>
              <a:rPr lang="lv-LV" sz="3200" b="1" i="1" dirty="0" smtClean="0">
                <a:effectLst>
                  <a:outerShdw blurRad="38100" dist="38100" dir="2700000" algn="tl">
                    <a:srgbClr val="000000">
                      <a:alpha val="43137"/>
                    </a:srgbClr>
                  </a:outerShdw>
                </a:effectLst>
              </a:rPr>
              <a:t>Kādi pasākumi nepieciešami, </a:t>
            </a:r>
            <a:r>
              <a:rPr lang="lv-LV" sz="3200" b="1" i="1" dirty="0" smtClean="0">
                <a:effectLst>
                  <a:outerShdw blurRad="38100" dist="38100" dir="2700000" algn="tl">
                    <a:srgbClr val="000000">
                      <a:alpha val="43137"/>
                    </a:srgbClr>
                  </a:outerShdw>
                </a:effectLst>
              </a:rPr>
              <a:t>lai īstenotu </a:t>
            </a:r>
            <a:r>
              <a:rPr lang="lv-LV" sz="3200" b="1" i="1" dirty="0" smtClean="0">
                <a:effectLst>
                  <a:outerShdw blurRad="38100" dist="38100" dir="2700000" algn="tl">
                    <a:srgbClr val="000000">
                      <a:alpha val="43137"/>
                    </a:srgbClr>
                  </a:outerShdw>
                </a:effectLst>
              </a:rPr>
              <a:t>ped. darba gada plāna uzdevumus</a:t>
            </a:r>
            <a:r>
              <a:rPr lang="lv-LV" sz="3200" b="1" i="1" dirty="0" smtClean="0">
                <a:effectLst>
                  <a:outerShdw blurRad="38100" dist="38100" dir="2700000" algn="tl">
                    <a:srgbClr val="000000">
                      <a:alpha val="43137"/>
                    </a:srgbClr>
                  </a:outerShdw>
                </a:effectLst>
              </a:rPr>
              <a:t>.</a:t>
            </a:r>
            <a:endParaRPr lang="en-GB" sz="3200" b="1" i="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3855459"/>
              </p:ext>
            </p:extLst>
          </p:nvPr>
        </p:nvGraphicFramePr>
        <p:xfrm>
          <a:off x="838200" y="927100"/>
          <a:ext cx="9464040" cy="3027680"/>
        </p:xfrm>
        <a:graphic>
          <a:graphicData uri="http://schemas.openxmlformats.org/drawingml/2006/table">
            <a:tbl>
              <a:tblPr firstRow="1" bandRow="1">
                <a:tableStyleId>{93296810-A885-4BE3-A3E7-6D5BEEA58F35}</a:tableStyleId>
              </a:tblPr>
              <a:tblGrid>
                <a:gridCol w="1441704"/>
                <a:gridCol w="3694176"/>
                <a:gridCol w="4328160"/>
              </a:tblGrid>
              <a:tr h="370840">
                <a:tc>
                  <a:txBody>
                    <a:bodyPr/>
                    <a:lstStyle/>
                    <a:p>
                      <a:pPr algn="ctr"/>
                      <a:r>
                        <a:rPr lang="lv-LV" dirty="0" smtClean="0">
                          <a:solidFill>
                            <a:schemeClr val="tx1"/>
                          </a:solidFill>
                        </a:rPr>
                        <a:t>Mēnesis</a:t>
                      </a:r>
                      <a:endParaRPr lang="en-GB" dirty="0">
                        <a:solidFill>
                          <a:schemeClr val="tx1"/>
                        </a:solidFill>
                      </a:endParaRPr>
                    </a:p>
                  </a:txBody>
                  <a:tcPr/>
                </a:tc>
                <a:tc>
                  <a:txBody>
                    <a:bodyPr/>
                    <a:lstStyle/>
                    <a:p>
                      <a:pPr algn="ctr"/>
                      <a:r>
                        <a:rPr lang="lv-LV" dirty="0" smtClean="0">
                          <a:solidFill>
                            <a:schemeClr val="tx1"/>
                          </a:solidFill>
                        </a:rPr>
                        <a:t>Bērns</a:t>
                      </a:r>
                      <a:endParaRPr lang="en-GB" dirty="0">
                        <a:solidFill>
                          <a:schemeClr val="tx1"/>
                        </a:solidFill>
                      </a:endParaRPr>
                    </a:p>
                  </a:txBody>
                  <a:tcPr/>
                </a:tc>
                <a:tc>
                  <a:txBody>
                    <a:bodyPr/>
                    <a:lstStyle/>
                    <a:p>
                      <a:pPr algn="ctr"/>
                      <a:r>
                        <a:rPr lang="lv-LV" dirty="0" smtClean="0">
                          <a:solidFill>
                            <a:schemeClr val="tx1"/>
                          </a:solidFill>
                        </a:rPr>
                        <a:t>Pedagogs </a:t>
                      </a:r>
                      <a:endParaRPr lang="en-GB" dirty="0">
                        <a:solidFill>
                          <a:schemeClr val="tx1"/>
                        </a:solidFill>
                      </a:endParaRPr>
                    </a:p>
                  </a:txBody>
                  <a:tcPr/>
                </a:tc>
              </a:tr>
              <a:tr h="370840">
                <a:tc>
                  <a:txBody>
                    <a:bodyPr/>
                    <a:lstStyle/>
                    <a:p>
                      <a:r>
                        <a:rPr lang="lv-LV" b="1" dirty="0" smtClean="0"/>
                        <a:t>Septembris </a:t>
                      </a:r>
                      <a:endParaRPr lang="en-GB" b="1" dirty="0"/>
                    </a:p>
                  </a:txBody>
                  <a:tcPr/>
                </a:tc>
                <a:tc>
                  <a:txBody>
                    <a:bodyPr/>
                    <a:lstStyle/>
                    <a:p>
                      <a:r>
                        <a:rPr lang="lv-LV" dirty="0" smtClean="0"/>
                        <a:t>Zinību diena. Fotografēšanās. Miķeļi.</a:t>
                      </a:r>
                      <a:endParaRPr lang="en-GB" dirty="0"/>
                    </a:p>
                  </a:txBody>
                  <a:tcPr/>
                </a:tc>
                <a:tc>
                  <a:txBody>
                    <a:bodyPr/>
                    <a:lstStyle/>
                    <a:p>
                      <a:r>
                        <a:rPr lang="lv-LV" dirty="0" smtClean="0"/>
                        <a:t>Vecāku sapulces grupās.  </a:t>
                      </a:r>
                      <a:r>
                        <a:rPr lang="lv-LV" dirty="0" err="1" smtClean="0"/>
                        <a:t>Ped.pad.sēde</a:t>
                      </a:r>
                      <a:r>
                        <a:rPr lang="lv-LV" dirty="0" smtClean="0"/>
                        <a:t>.</a:t>
                      </a:r>
                      <a:endParaRPr lang="en-GB" dirty="0"/>
                    </a:p>
                  </a:txBody>
                  <a:tcPr/>
                </a:tc>
              </a:tr>
              <a:tr h="915924">
                <a:tc>
                  <a:txBody>
                    <a:bodyPr/>
                    <a:lstStyle/>
                    <a:p>
                      <a:r>
                        <a:rPr lang="lv-LV" b="1" dirty="0" smtClean="0"/>
                        <a:t>Oktobris </a:t>
                      </a:r>
                      <a:endParaRPr lang="en-GB" b="1" dirty="0"/>
                    </a:p>
                  </a:txBody>
                  <a:tcPr/>
                </a:tc>
                <a:tc>
                  <a:txBody>
                    <a:bodyPr/>
                    <a:lstStyle/>
                    <a:p>
                      <a:r>
                        <a:rPr lang="lv-LV" dirty="0" smtClean="0"/>
                        <a:t>Sporta diena</a:t>
                      </a:r>
                      <a:endParaRPr lang="en-GB" dirty="0"/>
                    </a:p>
                  </a:txBody>
                  <a:tcPr/>
                </a:tc>
                <a:tc>
                  <a:txBody>
                    <a:bodyPr/>
                    <a:lstStyle/>
                    <a:p>
                      <a:r>
                        <a:rPr lang="lv-LV" sz="1800" kern="1200" dirty="0" smtClean="0">
                          <a:solidFill>
                            <a:schemeClr val="dk1"/>
                          </a:solidFill>
                          <a:effectLst/>
                          <a:latin typeface="+mn-lt"/>
                          <a:ea typeface="+mn-ea"/>
                          <a:cs typeface="+mn-cs"/>
                        </a:rPr>
                        <a:t>Skolotāju diena</a:t>
                      </a:r>
                      <a:endParaRPr lang="en-GB" sz="1800" kern="1200" dirty="0" smtClean="0">
                        <a:solidFill>
                          <a:schemeClr val="dk1"/>
                        </a:solidFill>
                        <a:effectLst/>
                        <a:latin typeface="+mn-lt"/>
                        <a:ea typeface="+mn-ea"/>
                        <a:cs typeface="+mn-cs"/>
                      </a:endParaRPr>
                    </a:p>
                    <a:p>
                      <a:r>
                        <a:rPr lang="lv-LV" sz="1800" kern="1200" dirty="0" smtClean="0">
                          <a:solidFill>
                            <a:schemeClr val="dk1"/>
                          </a:solidFill>
                          <a:effectLst/>
                          <a:latin typeface="+mn-lt"/>
                          <a:ea typeface="+mn-ea"/>
                          <a:cs typeface="+mn-cs"/>
                        </a:rPr>
                        <a:t>*Ped. procesa filmēšana, seminārs, </a:t>
                      </a:r>
                      <a:endParaRPr lang="en-GB" sz="1800" kern="1200" dirty="0" smtClean="0">
                        <a:solidFill>
                          <a:schemeClr val="dk1"/>
                        </a:solidFill>
                        <a:effectLst/>
                        <a:latin typeface="+mn-lt"/>
                        <a:ea typeface="+mn-ea"/>
                        <a:cs typeface="+mn-cs"/>
                      </a:endParaRPr>
                    </a:p>
                    <a:p>
                      <a:r>
                        <a:rPr lang="lv-LV" sz="1800" kern="1200" dirty="0" smtClean="0">
                          <a:solidFill>
                            <a:schemeClr val="dk1"/>
                          </a:solidFill>
                          <a:effectLst/>
                          <a:latin typeface="+mn-lt"/>
                          <a:ea typeface="+mn-ea"/>
                          <a:cs typeface="+mn-cs"/>
                        </a:rPr>
                        <a:t>*Vecāku anketēšana</a:t>
                      </a:r>
                      <a:endParaRPr lang="en-GB" sz="1800" kern="1200" dirty="0" smtClean="0">
                        <a:solidFill>
                          <a:schemeClr val="dk1"/>
                        </a:solidFill>
                        <a:effectLst/>
                        <a:latin typeface="+mn-lt"/>
                        <a:ea typeface="+mn-ea"/>
                        <a:cs typeface="+mn-cs"/>
                      </a:endParaRPr>
                    </a:p>
                    <a:p>
                      <a:endParaRPr lang="en-GB" dirty="0"/>
                    </a:p>
                  </a:txBody>
                  <a:tcPr/>
                </a:tc>
              </a:tr>
              <a:tr h="370840">
                <a:tc>
                  <a:txBody>
                    <a:bodyPr/>
                    <a:lstStyle/>
                    <a:p>
                      <a:r>
                        <a:rPr lang="lv-LV" b="1" dirty="0" smtClean="0"/>
                        <a:t>Novembris </a:t>
                      </a:r>
                      <a:endParaRPr lang="en-GB" b="1" dirty="0"/>
                    </a:p>
                  </a:txBody>
                  <a:tcPr/>
                </a:tc>
                <a:tc>
                  <a:txBody>
                    <a:bodyPr/>
                    <a:lstStyle/>
                    <a:p>
                      <a:pPr>
                        <a:spcAft>
                          <a:spcPts val="0"/>
                        </a:spcAft>
                      </a:pPr>
                      <a:r>
                        <a:rPr lang="lv-LV" sz="1800" b="1" dirty="0">
                          <a:effectLst/>
                          <a:latin typeface="Times New Roman" panose="02020603050405020304" pitchFamily="18" charset="0"/>
                          <a:ea typeface="Times New Roman" panose="02020603050405020304" pitchFamily="18" charset="0"/>
                        </a:rPr>
                        <a:t> </a:t>
                      </a:r>
                      <a:r>
                        <a:rPr lang="lv-LV" sz="1800" b="1" dirty="0" smtClean="0">
                          <a:effectLst/>
                          <a:latin typeface="Times New Roman" panose="02020603050405020304" pitchFamily="18" charset="0"/>
                          <a:ea typeface="Times New Roman" panose="02020603050405020304" pitchFamily="18" charset="0"/>
                        </a:rPr>
                        <a:t>*</a:t>
                      </a:r>
                      <a:r>
                        <a:rPr lang="lv-LV" sz="1800" dirty="0">
                          <a:effectLst/>
                          <a:latin typeface="Times New Roman" panose="02020603050405020304" pitchFamily="18" charset="0"/>
                          <a:ea typeface="Times New Roman" panose="02020603050405020304" pitchFamily="18" charset="0"/>
                        </a:rPr>
                        <a:t>Mārtiņi</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lv-LV" sz="1800" dirty="0">
                          <a:effectLst/>
                          <a:latin typeface="Times New Roman" panose="02020603050405020304" pitchFamily="18" charset="0"/>
                          <a:ea typeface="Times New Roman" panose="02020603050405020304" pitchFamily="18" charset="0"/>
                        </a:rPr>
                        <a:t> </a:t>
                      </a:r>
                      <a:r>
                        <a:rPr lang="lv-LV" sz="1800" dirty="0" smtClean="0">
                          <a:effectLst/>
                          <a:latin typeface="Times New Roman" panose="02020603050405020304" pitchFamily="18" charset="0"/>
                          <a:ea typeface="Times New Roman" panose="02020603050405020304" pitchFamily="18" charset="0"/>
                        </a:rPr>
                        <a:t>*</a:t>
                      </a:r>
                      <a:r>
                        <a:rPr lang="lv-LV" sz="1800" dirty="0">
                          <a:effectLst/>
                          <a:latin typeface="Times New Roman" panose="02020603050405020304" pitchFamily="18" charset="0"/>
                          <a:ea typeface="Times New Roman" panose="02020603050405020304" pitchFamily="18" charset="0"/>
                        </a:rPr>
                        <a:t>Valsts gadadiena, Dzimtas koks (15.XI)</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lv-LV" sz="1800" dirty="0" smtClean="0">
                          <a:effectLst/>
                          <a:latin typeface="Times New Roman" panose="02020603050405020304" pitchFamily="18" charset="0"/>
                          <a:ea typeface="Times New Roman" panose="02020603050405020304" pitchFamily="18" charset="0"/>
                        </a:rPr>
                        <a:t>*Projekts </a:t>
                      </a:r>
                      <a:r>
                        <a:rPr lang="lv-LV" sz="1800" dirty="0">
                          <a:effectLst/>
                          <a:latin typeface="Times New Roman" panose="02020603050405020304" pitchFamily="18" charset="0"/>
                          <a:ea typeface="Times New Roman" panose="02020603050405020304" pitchFamily="18" charset="0"/>
                        </a:rPr>
                        <a:t>”No papīra līdz grāmatai”</a:t>
                      </a:r>
                      <a:endParaRPr lang="en-GB"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lv-LV" sz="1800" b="1" dirty="0">
                          <a:effectLst/>
                          <a:latin typeface="Balloon XBd TL"/>
                          <a:ea typeface="Times New Roman" panose="02020603050405020304" pitchFamily="18" charset="0"/>
                        </a:rPr>
                        <a:t> </a:t>
                      </a:r>
                      <a:r>
                        <a:rPr lang="lv-LV" sz="1800" dirty="0" smtClean="0">
                          <a:effectLst/>
                          <a:latin typeface="Times New Roman" panose="02020603050405020304" pitchFamily="18" charset="0"/>
                          <a:ea typeface="Times New Roman" panose="02020603050405020304" pitchFamily="18" charset="0"/>
                        </a:rPr>
                        <a:t>*Projekta </a:t>
                      </a:r>
                      <a:r>
                        <a:rPr lang="lv-LV" sz="1800" dirty="0">
                          <a:effectLst/>
                          <a:latin typeface="Times New Roman" panose="02020603050405020304" pitchFamily="18" charset="0"/>
                          <a:ea typeface="Times New Roman" panose="02020603050405020304" pitchFamily="18" charset="0"/>
                        </a:rPr>
                        <a:t>norises plānošana, </a:t>
                      </a:r>
                      <a:r>
                        <a:rPr lang="lv-LV" sz="1800" dirty="0" smtClean="0">
                          <a:effectLst/>
                          <a:latin typeface="Times New Roman" panose="02020603050405020304" pitchFamily="18" charset="0"/>
                          <a:ea typeface="Times New Roman" panose="02020603050405020304" pitchFamily="18" charset="0"/>
                        </a:rPr>
                        <a:t>seminārs</a:t>
                      </a:r>
                      <a:r>
                        <a:rPr lang="en-GB" sz="1800" dirty="0" smtClean="0">
                          <a:effectLst/>
                          <a:latin typeface="Times New Roman" panose="02020603050405020304" pitchFamily="18" charset="0"/>
                          <a:ea typeface="Times New Roman" panose="02020603050405020304" pitchFamily="18" charset="0"/>
                        </a:rPr>
                        <a:t> </a:t>
                      </a:r>
                      <a:endParaRPr lang="lv-LV" sz="1800" dirty="0" smtClean="0">
                        <a:effectLst/>
                        <a:latin typeface="Times New Roman" panose="02020603050405020304" pitchFamily="18" charset="0"/>
                        <a:ea typeface="Times New Roman" panose="02020603050405020304" pitchFamily="18" charset="0"/>
                      </a:endParaRPr>
                    </a:p>
                    <a:p>
                      <a:pPr>
                        <a:spcAft>
                          <a:spcPts val="0"/>
                        </a:spcAft>
                      </a:pPr>
                      <a:r>
                        <a:rPr lang="lv-LV" sz="1800" dirty="0" smtClean="0">
                          <a:effectLst/>
                          <a:latin typeface="Times New Roman" panose="02020603050405020304" pitchFamily="18" charset="0"/>
                          <a:ea typeface="Times New Roman" panose="02020603050405020304" pitchFamily="18" charset="0"/>
                        </a:rPr>
                        <a:t>* Darbs mācīšanās</a:t>
                      </a:r>
                      <a:r>
                        <a:rPr lang="lv-LV" sz="1800" baseline="0" dirty="0" smtClean="0">
                          <a:effectLst/>
                          <a:latin typeface="Times New Roman" panose="02020603050405020304" pitchFamily="18" charset="0"/>
                          <a:ea typeface="Times New Roman" panose="02020603050405020304" pitchFamily="18" charset="0"/>
                        </a:rPr>
                        <a:t> grupās. </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lv-LV" sz="1800" dirty="0">
                          <a:effectLst/>
                          <a:latin typeface="Times New Roman" panose="02020603050405020304" pitchFamily="18" charset="0"/>
                          <a:ea typeface="Times New Roman" panose="02020603050405020304" pitchFamily="18" charset="0"/>
                        </a:rPr>
                        <a:t> </a:t>
                      </a:r>
                      <a:r>
                        <a:rPr lang="lv-LV" sz="1800" dirty="0" smtClean="0">
                          <a:effectLst/>
                          <a:latin typeface="Times New Roman" panose="02020603050405020304" pitchFamily="18" charset="0"/>
                          <a:ea typeface="Times New Roman" panose="02020603050405020304" pitchFamily="18" charset="0"/>
                        </a:rPr>
                        <a:t>* </a:t>
                      </a:r>
                      <a:r>
                        <a:rPr lang="lv-LV" sz="1800" dirty="0">
                          <a:effectLst/>
                          <a:latin typeface="Times New Roman" panose="02020603050405020304" pitchFamily="18" charset="0"/>
                          <a:ea typeface="Times New Roman" panose="02020603050405020304" pitchFamily="18" charset="0"/>
                        </a:rPr>
                        <a:t>Ped. procesa </a:t>
                      </a:r>
                      <a:r>
                        <a:rPr lang="lv-LV" sz="1800" dirty="0" smtClean="0">
                          <a:effectLst/>
                          <a:latin typeface="Times New Roman" panose="02020603050405020304" pitchFamily="18" charset="0"/>
                          <a:ea typeface="Times New Roman" panose="02020603050405020304" pitchFamily="18" charset="0"/>
                        </a:rPr>
                        <a:t>filmēšana</a:t>
                      </a:r>
                      <a:endParaRPr lang="en-GB" sz="1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97306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644</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Balloon Lt TL</vt:lpstr>
      <vt:lpstr>Balloon XBd TL</vt:lpstr>
      <vt:lpstr>Belwe Lt TL</vt:lpstr>
      <vt:lpstr>Calibri</vt:lpstr>
      <vt:lpstr>Calibri Light</vt:lpstr>
      <vt:lpstr>Times New Roman</vt:lpstr>
      <vt:lpstr>Office Theme</vt:lpstr>
      <vt:lpstr>Dokumenti un dati PII vadītājas vietnieka darbā</vt:lpstr>
      <vt:lpstr>PII vadītājas vietniekam nepieciešamās prasmes ( amata apraksts) </vt:lpstr>
      <vt:lpstr>PowerPoint Presentation</vt:lpstr>
      <vt:lpstr>PowerPoint Presentation</vt:lpstr>
      <vt:lpstr>Darba plāns. Tajā apraksta izglītības iestādes pedagoģiskā un saim­nieciski organizatoriskā darba gada plānu un perspektīvo darba plānu (trim gadiem);</vt:lpstr>
      <vt:lpstr>Pedagoģiskā darba plāns konkrētajam mācību gadam</vt:lpstr>
      <vt:lpstr>PowerPoint Presentation</vt:lpstr>
      <vt:lpstr>Pedagoģiskās sēdes MK 779.</vt:lpstr>
      <vt:lpstr>Pasākumu plāns m.g. Kādi pasākumi nepieciešami, lai īstenotu ped. darba gada plāna uzdevumus.</vt:lpstr>
      <vt:lpstr>Dati, kas raksturo ped. procesu iestādē. SECINĀJUMI analizējot iegūtos datus!!!!!</vt:lpstr>
      <vt:lpstr>Secinājumi, tālākā rīcība no tiem, korekcijas( piem.)</vt:lpstr>
      <vt:lpstr>Izdarītie secinājumi, to tālākvirzība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Dokumenti un dati PII vadītājas vietnieka darbā</dc:title>
  <dc:creator>Ieva Dakne</dc:creator>
  <cp:lastModifiedBy>Ieva Dakne</cp:lastModifiedBy>
  <cp:revision>26</cp:revision>
  <cp:lastPrinted>2019-10-10T08:13:23Z</cp:lastPrinted>
  <dcterms:created xsi:type="dcterms:W3CDTF">2019-10-07T12:45:10Z</dcterms:created>
  <dcterms:modified xsi:type="dcterms:W3CDTF">2019-12-02T13:34:16Z</dcterms:modified>
</cp:coreProperties>
</file>